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1"/>
    <p:sldMasterId id="2147483677" r:id="rId2"/>
    <p:sldMasterId id="2147483690" r:id="rId3"/>
  </p:sldMasterIdLst>
  <p:notesMasterIdLst>
    <p:notesMasterId r:id="rId53"/>
  </p:notesMasterIdLst>
  <p:sldIdLst>
    <p:sldId id="1045" r:id="rId4"/>
    <p:sldId id="1046" r:id="rId5"/>
    <p:sldId id="1047" r:id="rId6"/>
    <p:sldId id="1048" r:id="rId7"/>
    <p:sldId id="1050" r:id="rId8"/>
    <p:sldId id="1051" r:id="rId9"/>
    <p:sldId id="1052" r:id="rId10"/>
    <p:sldId id="1053" r:id="rId11"/>
    <p:sldId id="1055" r:id="rId12"/>
    <p:sldId id="1054" r:id="rId13"/>
    <p:sldId id="1056" r:id="rId14"/>
    <p:sldId id="1057" r:id="rId15"/>
    <p:sldId id="1058" r:id="rId16"/>
    <p:sldId id="1059" r:id="rId17"/>
    <p:sldId id="1093" r:id="rId18"/>
    <p:sldId id="1060" r:id="rId19"/>
    <p:sldId id="1061" r:id="rId20"/>
    <p:sldId id="1062" r:id="rId21"/>
    <p:sldId id="1063" r:id="rId22"/>
    <p:sldId id="1064" r:id="rId23"/>
    <p:sldId id="1065" r:id="rId24"/>
    <p:sldId id="1066" r:id="rId25"/>
    <p:sldId id="1067" r:id="rId26"/>
    <p:sldId id="1068" r:id="rId27"/>
    <p:sldId id="1070" r:id="rId28"/>
    <p:sldId id="1069" r:id="rId29"/>
    <p:sldId id="1071" r:id="rId30"/>
    <p:sldId id="1072" r:id="rId31"/>
    <p:sldId id="1073" r:id="rId32"/>
    <p:sldId id="1074" r:id="rId33"/>
    <p:sldId id="1075" r:id="rId34"/>
    <p:sldId id="1076" r:id="rId35"/>
    <p:sldId id="1077" r:id="rId36"/>
    <p:sldId id="1078" r:id="rId37"/>
    <p:sldId id="1079" r:id="rId38"/>
    <p:sldId id="1080" r:id="rId39"/>
    <p:sldId id="1081" r:id="rId40"/>
    <p:sldId id="1082" r:id="rId41"/>
    <p:sldId id="1084" r:id="rId42"/>
    <p:sldId id="1083" r:id="rId43"/>
    <p:sldId id="1094" r:id="rId44"/>
    <p:sldId id="1085" r:id="rId45"/>
    <p:sldId id="1086" r:id="rId46"/>
    <p:sldId id="1088" r:id="rId47"/>
    <p:sldId id="1089" r:id="rId48"/>
    <p:sldId id="1090" r:id="rId49"/>
    <p:sldId id="1091" r:id="rId50"/>
    <p:sldId id="1095" r:id="rId51"/>
    <p:sldId id="1092" r:id="rId52"/>
  </p:sldIdLst>
  <p:sldSz cx="9144000" cy="6858000" type="screen4x3"/>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F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77"/>
    <p:restoredTop sz="72711" autoAdjust="0"/>
  </p:normalViewPr>
  <p:slideViewPr>
    <p:cSldViewPr snapToGrid="0" snapToObjects="1">
      <p:cViewPr varScale="1">
        <p:scale>
          <a:sx n="50" d="100"/>
          <a:sy n="50" d="100"/>
        </p:scale>
        <p:origin x="1938" y="72"/>
      </p:cViewPr>
      <p:guideLst/>
    </p:cSldViewPr>
  </p:slideViewPr>
  <p:notesTextViewPr>
    <p:cViewPr>
      <p:scale>
        <a:sx n="125" d="100"/>
        <a:sy n="125" d="100"/>
      </p:scale>
      <p:origin x="0" y="0"/>
    </p:cViewPr>
  </p:notesTextViewPr>
  <p:sorterViewPr>
    <p:cViewPr>
      <p:scale>
        <a:sx n="75" d="100"/>
        <a:sy n="75" d="100"/>
      </p:scale>
      <p:origin x="0" y="0"/>
    </p:cViewPr>
  </p:sorterViewPr>
  <p:notesViewPr>
    <p:cSldViewPr snapToGrid="0" snapToObjects="1">
      <p:cViewPr>
        <p:scale>
          <a:sx n="120" d="100"/>
          <a:sy n="120" d="100"/>
        </p:scale>
        <p:origin x="3184" y="-84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D4567-CECD-48D9-9B84-EA88A679E3A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fr-FR"/>
        </a:p>
      </dgm:t>
    </dgm:pt>
    <dgm:pt modelId="{D84630F8-F8BB-428E-8AE3-5492098C9AF6}">
      <dgm:prSet phldrT="[Texte]" custT="1"/>
      <dgm:spPr/>
      <dgm:t>
        <a:bodyPr/>
        <a:lstStyle/>
        <a:p>
          <a:r>
            <a:rPr lang="fr-FR" sz="1600" dirty="0" smtClean="0"/>
            <a:t>Régime alimentaire inadéquat</a:t>
          </a:r>
          <a:endParaRPr lang="fr-FR" sz="1600" dirty="0"/>
        </a:p>
      </dgm:t>
    </dgm:pt>
    <dgm:pt modelId="{62DDF6D9-8862-4A46-AC94-1A1B4DBFC57A}" type="parTrans" cxnId="{9857DBDF-0730-44DC-B12D-A2A3A62B739B}">
      <dgm:prSet/>
      <dgm:spPr/>
      <dgm:t>
        <a:bodyPr/>
        <a:lstStyle/>
        <a:p>
          <a:endParaRPr lang="fr-FR" sz="1600"/>
        </a:p>
      </dgm:t>
    </dgm:pt>
    <dgm:pt modelId="{1595719E-558A-424B-90C1-3B5BBBF16604}" type="sibTrans" cxnId="{9857DBDF-0730-44DC-B12D-A2A3A62B739B}">
      <dgm:prSet/>
      <dgm:spPr/>
      <dgm:t>
        <a:bodyPr/>
        <a:lstStyle/>
        <a:p>
          <a:endParaRPr lang="fr-FR" sz="1600"/>
        </a:p>
      </dgm:t>
    </dgm:pt>
    <dgm:pt modelId="{B711A0E2-4DA9-4523-84D6-41E828A4D9DE}">
      <dgm:prSet phldrT="[Texte]" custT="1"/>
      <dgm:spPr/>
      <dgm:t>
        <a:bodyPr/>
        <a:lstStyle/>
        <a:p>
          <a:r>
            <a:rPr lang="fr-FR" sz="1600" dirty="0" smtClean="0"/>
            <a:t>Perte de poids, fiable développement, diminution de l’immunité, augmentation de la vulnérabilité</a:t>
          </a:r>
          <a:endParaRPr lang="fr-FR" sz="1600" dirty="0"/>
        </a:p>
      </dgm:t>
    </dgm:pt>
    <dgm:pt modelId="{03E93BF1-B976-47AF-AC76-AEA274798771}" type="parTrans" cxnId="{F7BDA066-7494-4FE1-B891-8675B8677197}">
      <dgm:prSet/>
      <dgm:spPr/>
      <dgm:t>
        <a:bodyPr/>
        <a:lstStyle/>
        <a:p>
          <a:endParaRPr lang="fr-FR" sz="1600"/>
        </a:p>
      </dgm:t>
    </dgm:pt>
    <dgm:pt modelId="{AF4D0465-ACD4-4B20-A670-54D7A460D2DF}" type="sibTrans" cxnId="{F7BDA066-7494-4FE1-B891-8675B8677197}">
      <dgm:prSet/>
      <dgm:spPr/>
      <dgm:t>
        <a:bodyPr/>
        <a:lstStyle/>
        <a:p>
          <a:endParaRPr lang="fr-FR" sz="1600"/>
        </a:p>
      </dgm:t>
    </dgm:pt>
    <dgm:pt modelId="{C29EDE8E-7317-4DAE-AC0A-429DD0B44823}">
      <dgm:prSet phldrT="[Texte]" custT="1"/>
      <dgm:spPr/>
      <dgm:t>
        <a:bodyPr/>
        <a:lstStyle/>
        <a:p>
          <a:r>
            <a:rPr lang="fr-FR" sz="1600" dirty="0" smtClean="0"/>
            <a:t>Augmentation de la sévérité et de la durée des maladies</a:t>
          </a:r>
          <a:endParaRPr lang="fr-FR" sz="1600" dirty="0"/>
        </a:p>
      </dgm:t>
    </dgm:pt>
    <dgm:pt modelId="{FAEEFA4B-10EB-4B14-965D-EE13075943ED}" type="parTrans" cxnId="{A514898C-E528-4785-8556-F7A5C4FCFF51}">
      <dgm:prSet/>
      <dgm:spPr/>
      <dgm:t>
        <a:bodyPr/>
        <a:lstStyle/>
        <a:p>
          <a:endParaRPr lang="fr-FR" sz="1600"/>
        </a:p>
      </dgm:t>
    </dgm:pt>
    <dgm:pt modelId="{D09C84C8-624A-446C-9D55-48C441996A54}" type="sibTrans" cxnId="{A514898C-E528-4785-8556-F7A5C4FCFF51}">
      <dgm:prSet/>
      <dgm:spPr/>
      <dgm:t>
        <a:bodyPr/>
        <a:lstStyle/>
        <a:p>
          <a:endParaRPr lang="fr-FR" sz="1600"/>
        </a:p>
      </dgm:t>
    </dgm:pt>
    <dgm:pt modelId="{1DC21550-B11E-441B-B06B-0B7696506901}">
      <dgm:prSet phldrT="[Texte]" custT="1"/>
      <dgm:spPr/>
      <dgm:t>
        <a:bodyPr/>
        <a:lstStyle/>
        <a:p>
          <a:r>
            <a:rPr lang="fr-FR" sz="1600" dirty="0" smtClean="0"/>
            <a:t>Perte d’appétit, mauvaise assimilation, carences en énergie et nutriments</a:t>
          </a:r>
          <a:endParaRPr lang="fr-FR" sz="1600" dirty="0"/>
        </a:p>
      </dgm:t>
    </dgm:pt>
    <dgm:pt modelId="{CDCA2B66-6DDF-44A8-8910-1A3B61BC8771}" type="parTrans" cxnId="{CD7D2E6B-8CA3-4AEE-8ED1-1B0606ACE0A8}">
      <dgm:prSet/>
      <dgm:spPr/>
      <dgm:t>
        <a:bodyPr/>
        <a:lstStyle/>
        <a:p>
          <a:endParaRPr lang="fr-FR" sz="1600"/>
        </a:p>
      </dgm:t>
    </dgm:pt>
    <dgm:pt modelId="{43064627-F7D5-49DF-BAD2-440C2EAC0A94}" type="sibTrans" cxnId="{CD7D2E6B-8CA3-4AEE-8ED1-1B0606ACE0A8}">
      <dgm:prSet/>
      <dgm:spPr/>
      <dgm:t>
        <a:bodyPr/>
        <a:lstStyle/>
        <a:p>
          <a:endParaRPr lang="fr-FR" sz="1600"/>
        </a:p>
      </dgm:t>
    </dgm:pt>
    <dgm:pt modelId="{2223FE04-0A92-41F3-B2F0-E3069E466EC8}" type="pres">
      <dgm:prSet presAssocID="{CC5D4567-CECD-48D9-9B84-EA88A679E3A0}" presName="Name0" presStyleCnt="0">
        <dgm:presLayoutVars>
          <dgm:dir/>
          <dgm:resizeHandles val="exact"/>
        </dgm:presLayoutVars>
      </dgm:prSet>
      <dgm:spPr/>
      <dgm:t>
        <a:bodyPr/>
        <a:lstStyle/>
        <a:p>
          <a:endParaRPr lang="fr-FR"/>
        </a:p>
      </dgm:t>
    </dgm:pt>
    <dgm:pt modelId="{40730FDD-26D0-431A-A41F-E7EC05DCF9D8}" type="pres">
      <dgm:prSet presAssocID="{CC5D4567-CECD-48D9-9B84-EA88A679E3A0}" presName="cycle" presStyleCnt="0"/>
      <dgm:spPr/>
    </dgm:pt>
    <dgm:pt modelId="{5D9FA031-1960-4774-9A8B-2F44BDA155C1}" type="pres">
      <dgm:prSet presAssocID="{D84630F8-F8BB-428E-8AE3-5492098C9AF6}" presName="nodeFirstNode" presStyleLbl="node1" presStyleIdx="0" presStyleCnt="4">
        <dgm:presLayoutVars>
          <dgm:bulletEnabled val="1"/>
        </dgm:presLayoutVars>
      </dgm:prSet>
      <dgm:spPr/>
      <dgm:t>
        <a:bodyPr/>
        <a:lstStyle/>
        <a:p>
          <a:endParaRPr lang="fr-FR"/>
        </a:p>
      </dgm:t>
    </dgm:pt>
    <dgm:pt modelId="{0CD7A5EF-3D49-4983-B7FA-DB0599E0D441}" type="pres">
      <dgm:prSet presAssocID="{1595719E-558A-424B-90C1-3B5BBBF16604}" presName="sibTransFirstNode" presStyleLbl="bgShp" presStyleIdx="0" presStyleCnt="1"/>
      <dgm:spPr/>
      <dgm:t>
        <a:bodyPr/>
        <a:lstStyle/>
        <a:p>
          <a:endParaRPr lang="fr-FR"/>
        </a:p>
      </dgm:t>
    </dgm:pt>
    <dgm:pt modelId="{EF0BECC3-BC24-4BA2-881D-E27D343A5C24}" type="pres">
      <dgm:prSet presAssocID="{B711A0E2-4DA9-4523-84D6-41E828A4D9DE}" presName="nodeFollowingNodes" presStyleLbl="node1" presStyleIdx="1" presStyleCnt="4">
        <dgm:presLayoutVars>
          <dgm:bulletEnabled val="1"/>
        </dgm:presLayoutVars>
      </dgm:prSet>
      <dgm:spPr/>
      <dgm:t>
        <a:bodyPr/>
        <a:lstStyle/>
        <a:p>
          <a:endParaRPr lang="fr-FR"/>
        </a:p>
      </dgm:t>
    </dgm:pt>
    <dgm:pt modelId="{CA76D1A6-7DFD-4D2C-93EC-C127D223A82B}" type="pres">
      <dgm:prSet presAssocID="{C29EDE8E-7317-4DAE-AC0A-429DD0B44823}" presName="nodeFollowingNodes" presStyleLbl="node1" presStyleIdx="2" presStyleCnt="4">
        <dgm:presLayoutVars>
          <dgm:bulletEnabled val="1"/>
        </dgm:presLayoutVars>
      </dgm:prSet>
      <dgm:spPr/>
      <dgm:t>
        <a:bodyPr/>
        <a:lstStyle/>
        <a:p>
          <a:endParaRPr lang="fr-FR"/>
        </a:p>
      </dgm:t>
    </dgm:pt>
    <dgm:pt modelId="{792CDFAA-61D9-401C-8BF7-C727AC495B72}" type="pres">
      <dgm:prSet presAssocID="{1DC21550-B11E-441B-B06B-0B7696506901}" presName="nodeFollowingNodes" presStyleLbl="node1" presStyleIdx="3" presStyleCnt="4">
        <dgm:presLayoutVars>
          <dgm:bulletEnabled val="1"/>
        </dgm:presLayoutVars>
      </dgm:prSet>
      <dgm:spPr/>
      <dgm:t>
        <a:bodyPr/>
        <a:lstStyle/>
        <a:p>
          <a:endParaRPr lang="fr-FR"/>
        </a:p>
      </dgm:t>
    </dgm:pt>
  </dgm:ptLst>
  <dgm:cxnLst>
    <dgm:cxn modelId="{E55A4302-A82E-47D4-8479-F97D166CFA0A}" type="presOf" srcId="{1595719E-558A-424B-90C1-3B5BBBF16604}" destId="{0CD7A5EF-3D49-4983-B7FA-DB0599E0D441}" srcOrd="0" destOrd="0" presId="urn:microsoft.com/office/officeart/2005/8/layout/cycle3"/>
    <dgm:cxn modelId="{F7BDA066-7494-4FE1-B891-8675B8677197}" srcId="{CC5D4567-CECD-48D9-9B84-EA88A679E3A0}" destId="{B711A0E2-4DA9-4523-84D6-41E828A4D9DE}" srcOrd="1" destOrd="0" parTransId="{03E93BF1-B976-47AF-AC76-AEA274798771}" sibTransId="{AF4D0465-ACD4-4B20-A670-54D7A460D2DF}"/>
    <dgm:cxn modelId="{A514898C-E528-4785-8556-F7A5C4FCFF51}" srcId="{CC5D4567-CECD-48D9-9B84-EA88A679E3A0}" destId="{C29EDE8E-7317-4DAE-AC0A-429DD0B44823}" srcOrd="2" destOrd="0" parTransId="{FAEEFA4B-10EB-4B14-965D-EE13075943ED}" sibTransId="{D09C84C8-624A-446C-9D55-48C441996A54}"/>
    <dgm:cxn modelId="{729F1B68-FDA8-41C4-98D1-481E07082779}" type="presOf" srcId="{B711A0E2-4DA9-4523-84D6-41E828A4D9DE}" destId="{EF0BECC3-BC24-4BA2-881D-E27D343A5C24}" srcOrd="0" destOrd="0" presId="urn:microsoft.com/office/officeart/2005/8/layout/cycle3"/>
    <dgm:cxn modelId="{648A0513-A76A-4831-9ADE-BB73BC3A83D0}" type="presOf" srcId="{CC5D4567-CECD-48D9-9B84-EA88A679E3A0}" destId="{2223FE04-0A92-41F3-B2F0-E3069E466EC8}" srcOrd="0" destOrd="0" presId="urn:microsoft.com/office/officeart/2005/8/layout/cycle3"/>
    <dgm:cxn modelId="{9857DBDF-0730-44DC-B12D-A2A3A62B739B}" srcId="{CC5D4567-CECD-48D9-9B84-EA88A679E3A0}" destId="{D84630F8-F8BB-428E-8AE3-5492098C9AF6}" srcOrd="0" destOrd="0" parTransId="{62DDF6D9-8862-4A46-AC94-1A1B4DBFC57A}" sibTransId="{1595719E-558A-424B-90C1-3B5BBBF16604}"/>
    <dgm:cxn modelId="{C29C64FE-745C-43D9-853B-0ADD0CEF89A1}" type="presOf" srcId="{D84630F8-F8BB-428E-8AE3-5492098C9AF6}" destId="{5D9FA031-1960-4774-9A8B-2F44BDA155C1}" srcOrd="0" destOrd="0" presId="urn:microsoft.com/office/officeart/2005/8/layout/cycle3"/>
    <dgm:cxn modelId="{75EDF316-6B61-4F90-B7F2-403AEC5F6283}" type="presOf" srcId="{C29EDE8E-7317-4DAE-AC0A-429DD0B44823}" destId="{CA76D1A6-7DFD-4D2C-93EC-C127D223A82B}" srcOrd="0" destOrd="0" presId="urn:microsoft.com/office/officeart/2005/8/layout/cycle3"/>
    <dgm:cxn modelId="{CD7D2E6B-8CA3-4AEE-8ED1-1B0606ACE0A8}" srcId="{CC5D4567-CECD-48D9-9B84-EA88A679E3A0}" destId="{1DC21550-B11E-441B-B06B-0B7696506901}" srcOrd="3" destOrd="0" parTransId="{CDCA2B66-6DDF-44A8-8910-1A3B61BC8771}" sibTransId="{43064627-F7D5-49DF-BAD2-440C2EAC0A94}"/>
    <dgm:cxn modelId="{2B899B72-26AD-45E9-93B0-5171A84FF0D7}" type="presOf" srcId="{1DC21550-B11E-441B-B06B-0B7696506901}" destId="{792CDFAA-61D9-401C-8BF7-C727AC495B72}" srcOrd="0" destOrd="0" presId="urn:microsoft.com/office/officeart/2005/8/layout/cycle3"/>
    <dgm:cxn modelId="{C1AE0F5B-B234-4E4F-A9CE-450698144CD7}" type="presParOf" srcId="{2223FE04-0A92-41F3-B2F0-E3069E466EC8}" destId="{40730FDD-26D0-431A-A41F-E7EC05DCF9D8}" srcOrd="0" destOrd="0" presId="urn:microsoft.com/office/officeart/2005/8/layout/cycle3"/>
    <dgm:cxn modelId="{C014B016-1E4B-4BC7-91B7-94D2D8911D34}" type="presParOf" srcId="{40730FDD-26D0-431A-A41F-E7EC05DCF9D8}" destId="{5D9FA031-1960-4774-9A8B-2F44BDA155C1}" srcOrd="0" destOrd="0" presId="urn:microsoft.com/office/officeart/2005/8/layout/cycle3"/>
    <dgm:cxn modelId="{0210003E-3473-4C89-83F3-B896E2B8897F}" type="presParOf" srcId="{40730FDD-26D0-431A-A41F-E7EC05DCF9D8}" destId="{0CD7A5EF-3D49-4983-B7FA-DB0599E0D441}" srcOrd="1" destOrd="0" presId="urn:microsoft.com/office/officeart/2005/8/layout/cycle3"/>
    <dgm:cxn modelId="{7BE9B896-5E9D-402B-ACB7-5D891072BEEC}" type="presParOf" srcId="{40730FDD-26D0-431A-A41F-E7EC05DCF9D8}" destId="{EF0BECC3-BC24-4BA2-881D-E27D343A5C24}" srcOrd="2" destOrd="0" presId="urn:microsoft.com/office/officeart/2005/8/layout/cycle3"/>
    <dgm:cxn modelId="{FD402A99-3F15-4424-A650-B38913563646}" type="presParOf" srcId="{40730FDD-26D0-431A-A41F-E7EC05DCF9D8}" destId="{CA76D1A6-7DFD-4D2C-93EC-C127D223A82B}" srcOrd="3" destOrd="0" presId="urn:microsoft.com/office/officeart/2005/8/layout/cycle3"/>
    <dgm:cxn modelId="{1BFA1C27-EB7C-4F96-AECA-090CC1016395}" type="presParOf" srcId="{40730FDD-26D0-431A-A41F-E7EC05DCF9D8}" destId="{792CDFAA-61D9-401C-8BF7-C727AC495B72}" srcOrd="4" destOrd="0" presId="urn:microsoft.com/office/officeart/2005/8/layout/cycle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49E267-5014-442C-AD46-CB5CB6529D62}" type="doc">
      <dgm:prSet loTypeId="urn:microsoft.com/office/officeart/2005/8/layout/cycle8" loCatId="cycle" qsTypeId="urn:microsoft.com/office/officeart/2005/8/quickstyle/simple1" qsCatId="simple" csTypeId="urn:microsoft.com/office/officeart/2005/8/colors/colorful1" csCatId="colorful" phldr="1"/>
      <dgm:spPr/>
      <dgm:t>
        <a:bodyPr/>
        <a:lstStyle/>
        <a:p>
          <a:endParaRPr lang="fr-FR"/>
        </a:p>
      </dgm:t>
    </dgm:pt>
    <dgm:pt modelId="{DE25CAF7-E956-4AB5-9778-ECE8EC6A1561}">
      <dgm:prSet phldrT="[Texte]"/>
      <dgm:spPr/>
      <dgm:t>
        <a:bodyPr/>
        <a:lstStyle/>
        <a:p>
          <a:r>
            <a:rPr lang="fr-FR" dirty="0" smtClean="0"/>
            <a:t>Education</a:t>
          </a:r>
          <a:endParaRPr lang="fr-FR" dirty="0"/>
        </a:p>
      </dgm:t>
    </dgm:pt>
    <dgm:pt modelId="{96F0D696-6FA8-48A5-800A-2977D13CBE09}" type="parTrans" cxnId="{D309829E-B6A8-4DF3-8D2D-940B4110E0B8}">
      <dgm:prSet/>
      <dgm:spPr/>
      <dgm:t>
        <a:bodyPr/>
        <a:lstStyle/>
        <a:p>
          <a:endParaRPr lang="fr-FR"/>
        </a:p>
      </dgm:t>
    </dgm:pt>
    <dgm:pt modelId="{F97B4B16-4323-44BE-B5ED-D4A4878A25F8}" type="sibTrans" cxnId="{D309829E-B6A8-4DF3-8D2D-940B4110E0B8}">
      <dgm:prSet/>
      <dgm:spPr/>
      <dgm:t>
        <a:bodyPr/>
        <a:lstStyle/>
        <a:p>
          <a:endParaRPr lang="fr-FR"/>
        </a:p>
      </dgm:t>
    </dgm:pt>
    <dgm:pt modelId="{2BC889BE-2946-446C-A4BF-22803202BD91}">
      <dgm:prSet phldrT="[Texte]"/>
      <dgm:spPr/>
      <dgm:t>
        <a:bodyPr/>
        <a:lstStyle/>
        <a:p>
          <a:r>
            <a:rPr lang="fr-FR" dirty="0" smtClean="0"/>
            <a:t>Agriculture </a:t>
          </a:r>
        </a:p>
        <a:p>
          <a:r>
            <a:rPr lang="fr-FR" dirty="0" smtClean="0"/>
            <a:t>Local</a:t>
          </a:r>
          <a:endParaRPr lang="fr-FR" dirty="0"/>
        </a:p>
      </dgm:t>
    </dgm:pt>
    <dgm:pt modelId="{E68288E7-4B88-45AA-A0D7-351859EA33AF}" type="parTrans" cxnId="{BDF76A52-9B3A-49EA-A301-51CF2FC71AB7}">
      <dgm:prSet/>
      <dgm:spPr/>
      <dgm:t>
        <a:bodyPr/>
        <a:lstStyle/>
        <a:p>
          <a:endParaRPr lang="fr-FR"/>
        </a:p>
      </dgm:t>
    </dgm:pt>
    <dgm:pt modelId="{15AA000B-062C-4427-A3B6-A493261C67ED}" type="sibTrans" cxnId="{BDF76A52-9B3A-49EA-A301-51CF2FC71AB7}">
      <dgm:prSet/>
      <dgm:spPr/>
      <dgm:t>
        <a:bodyPr/>
        <a:lstStyle/>
        <a:p>
          <a:endParaRPr lang="fr-FR"/>
        </a:p>
      </dgm:t>
    </dgm:pt>
    <dgm:pt modelId="{4DEA7C98-DDE8-4474-8203-47535DC8B768}">
      <dgm:prSet phldrT="[Texte]"/>
      <dgm:spPr>
        <a:solidFill>
          <a:schemeClr val="accent6">
            <a:lumMod val="75000"/>
          </a:schemeClr>
        </a:solidFill>
      </dgm:spPr>
      <dgm:t>
        <a:bodyPr/>
        <a:lstStyle/>
        <a:p>
          <a:r>
            <a:rPr lang="fr-FR" dirty="0" smtClean="0"/>
            <a:t>Filets de </a:t>
          </a:r>
        </a:p>
        <a:p>
          <a:r>
            <a:rPr lang="fr-FR" dirty="0" smtClean="0"/>
            <a:t>Protection</a:t>
          </a:r>
          <a:endParaRPr lang="fr-FR" dirty="0"/>
        </a:p>
      </dgm:t>
    </dgm:pt>
    <dgm:pt modelId="{0D874467-538C-4539-906A-362CBDBF0629}" type="parTrans" cxnId="{D3559B1B-E56C-4666-8747-53A63FA2341A}">
      <dgm:prSet/>
      <dgm:spPr/>
      <dgm:t>
        <a:bodyPr/>
        <a:lstStyle/>
        <a:p>
          <a:endParaRPr lang="fr-FR"/>
        </a:p>
      </dgm:t>
    </dgm:pt>
    <dgm:pt modelId="{DBE72455-8236-4058-8450-7421C931E420}" type="sibTrans" cxnId="{D3559B1B-E56C-4666-8747-53A63FA2341A}">
      <dgm:prSet/>
      <dgm:spPr/>
      <dgm:t>
        <a:bodyPr/>
        <a:lstStyle/>
        <a:p>
          <a:endParaRPr lang="fr-FR"/>
        </a:p>
      </dgm:t>
    </dgm:pt>
    <dgm:pt modelId="{EDE1FCF7-BAA3-48F3-870C-1BB1766E667D}">
      <dgm:prSet phldrT="[Texte]"/>
      <dgm:spPr/>
      <dgm:t>
        <a:bodyPr/>
        <a:lstStyle/>
        <a:p>
          <a:r>
            <a:rPr lang="fr-FR" dirty="0" smtClean="0"/>
            <a:t>Egalité</a:t>
          </a:r>
        </a:p>
        <a:p>
          <a:r>
            <a:rPr lang="fr-FR" dirty="0" smtClean="0"/>
            <a:t>Genre</a:t>
          </a:r>
          <a:endParaRPr lang="fr-FR" dirty="0"/>
        </a:p>
      </dgm:t>
    </dgm:pt>
    <dgm:pt modelId="{A4317E3F-B4F5-4925-AEFA-538148A14CA6}" type="parTrans" cxnId="{47FAFF91-6C70-4693-820E-9B06EBEB5D79}">
      <dgm:prSet/>
      <dgm:spPr/>
      <dgm:t>
        <a:bodyPr/>
        <a:lstStyle/>
        <a:p>
          <a:endParaRPr lang="fr-FR"/>
        </a:p>
      </dgm:t>
    </dgm:pt>
    <dgm:pt modelId="{A6E3F023-03CB-4D0A-A467-3F6094C90104}" type="sibTrans" cxnId="{47FAFF91-6C70-4693-820E-9B06EBEB5D79}">
      <dgm:prSet/>
      <dgm:spPr/>
      <dgm:t>
        <a:bodyPr/>
        <a:lstStyle/>
        <a:p>
          <a:endParaRPr lang="fr-FR"/>
        </a:p>
      </dgm:t>
    </dgm:pt>
    <dgm:pt modelId="{B1357280-1E51-42F5-A4DA-F718529255CC}">
      <dgm:prSet phldrT="[Texte]"/>
      <dgm:spPr/>
      <dgm:t>
        <a:bodyPr/>
        <a:lstStyle/>
        <a:p>
          <a:r>
            <a:rPr lang="fr-FR" dirty="0" smtClean="0"/>
            <a:t>Nutrition</a:t>
          </a:r>
          <a:endParaRPr lang="fr-FR" dirty="0"/>
        </a:p>
      </dgm:t>
    </dgm:pt>
    <dgm:pt modelId="{496A5942-B20B-4F0E-8C45-0B615FCB693D}" type="parTrans" cxnId="{A5AF581D-C1B0-432E-9FD0-E6D4CDB50B20}">
      <dgm:prSet/>
      <dgm:spPr/>
      <dgm:t>
        <a:bodyPr/>
        <a:lstStyle/>
        <a:p>
          <a:endParaRPr lang="fr-FR"/>
        </a:p>
      </dgm:t>
    </dgm:pt>
    <dgm:pt modelId="{27C5D911-C367-469A-9B02-2C80F49E52EC}" type="sibTrans" cxnId="{A5AF581D-C1B0-432E-9FD0-E6D4CDB50B20}">
      <dgm:prSet/>
      <dgm:spPr/>
      <dgm:t>
        <a:bodyPr/>
        <a:lstStyle/>
        <a:p>
          <a:endParaRPr lang="fr-FR"/>
        </a:p>
      </dgm:t>
    </dgm:pt>
    <dgm:pt modelId="{1CED7CC7-26D2-4CEB-990D-74B835F403A1}" type="pres">
      <dgm:prSet presAssocID="{B649E267-5014-442C-AD46-CB5CB6529D62}" presName="compositeShape" presStyleCnt="0">
        <dgm:presLayoutVars>
          <dgm:chMax val="7"/>
          <dgm:dir/>
          <dgm:resizeHandles val="exact"/>
        </dgm:presLayoutVars>
      </dgm:prSet>
      <dgm:spPr/>
      <dgm:t>
        <a:bodyPr/>
        <a:lstStyle/>
        <a:p>
          <a:endParaRPr lang="fr-FR"/>
        </a:p>
      </dgm:t>
    </dgm:pt>
    <dgm:pt modelId="{6CD81F54-E3E1-4C60-9FBF-EC5BD4B95273}" type="pres">
      <dgm:prSet presAssocID="{B649E267-5014-442C-AD46-CB5CB6529D62}" presName="wedge1" presStyleLbl="node1" presStyleIdx="0" presStyleCnt="5" custLinFactNeighborX="1116"/>
      <dgm:spPr/>
      <dgm:t>
        <a:bodyPr/>
        <a:lstStyle/>
        <a:p>
          <a:endParaRPr lang="fr-FR"/>
        </a:p>
      </dgm:t>
    </dgm:pt>
    <dgm:pt modelId="{7EA697CA-37FC-4410-AE43-E41081F0A060}" type="pres">
      <dgm:prSet presAssocID="{B649E267-5014-442C-AD46-CB5CB6529D62}" presName="dummy1a" presStyleCnt="0"/>
      <dgm:spPr/>
    </dgm:pt>
    <dgm:pt modelId="{1EE294C9-2B5D-4626-A3F6-F8904AE0A066}" type="pres">
      <dgm:prSet presAssocID="{B649E267-5014-442C-AD46-CB5CB6529D62}" presName="dummy1b" presStyleCnt="0"/>
      <dgm:spPr/>
    </dgm:pt>
    <dgm:pt modelId="{58060C0E-5279-40C1-9B54-CFE385A6D6C1}" type="pres">
      <dgm:prSet presAssocID="{B649E267-5014-442C-AD46-CB5CB6529D62}" presName="wedge1Tx" presStyleLbl="node1" presStyleIdx="0" presStyleCnt="5">
        <dgm:presLayoutVars>
          <dgm:chMax val="0"/>
          <dgm:chPref val="0"/>
          <dgm:bulletEnabled val="1"/>
        </dgm:presLayoutVars>
      </dgm:prSet>
      <dgm:spPr/>
      <dgm:t>
        <a:bodyPr/>
        <a:lstStyle/>
        <a:p>
          <a:endParaRPr lang="fr-FR"/>
        </a:p>
      </dgm:t>
    </dgm:pt>
    <dgm:pt modelId="{616A1ADF-95ED-4B7B-BA18-037C43AB6DBD}" type="pres">
      <dgm:prSet presAssocID="{B649E267-5014-442C-AD46-CB5CB6529D62}" presName="wedge2" presStyleLbl="node1" presStyleIdx="1" presStyleCnt="5"/>
      <dgm:spPr/>
      <dgm:t>
        <a:bodyPr/>
        <a:lstStyle/>
        <a:p>
          <a:endParaRPr lang="fr-FR"/>
        </a:p>
      </dgm:t>
    </dgm:pt>
    <dgm:pt modelId="{CFBB5C74-650F-402C-A046-49B841459804}" type="pres">
      <dgm:prSet presAssocID="{B649E267-5014-442C-AD46-CB5CB6529D62}" presName="dummy2a" presStyleCnt="0"/>
      <dgm:spPr/>
    </dgm:pt>
    <dgm:pt modelId="{BF93F697-12BC-445A-8E18-C36476A58865}" type="pres">
      <dgm:prSet presAssocID="{B649E267-5014-442C-AD46-CB5CB6529D62}" presName="dummy2b" presStyleCnt="0"/>
      <dgm:spPr/>
    </dgm:pt>
    <dgm:pt modelId="{0F679936-4394-41AC-B156-CCC34E7C4937}" type="pres">
      <dgm:prSet presAssocID="{B649E267-5014-442C-AD46-CB5CB6529D62}" presName="wedge2Tx" presStyleLbl="node1" presStyleIdx="1" presStyleCnt="5">
        <dgm:presLayoutVars>
          <dgm:chMax val="0"/>
          <dgm:chPref val="0"/>
          <dgm:bulletEnabled val="1"/>
        </dgm:presLayoutVars>
      </dgm:prSet>
      <dgm:spPr/>
      <dgm:t>
        <a:bodyPr/>
        <a:lstStyle/>
        <a:p>
          <a:endParaRPr lang="fr-FR"/>
        </a:p>
      </dgm:t>
    </dgm:pt>
    <dgm:pt modelId="{7E599BE2-63CB-4396-8F59-6623CC288389}" type="pres">
      <dgm:prSet presAssocID="{B649E267-5014-442C-AD46-CB5CB6529D62}" presName="wedge3" presStyleLbl="node1" presStyleIdx="2" presStyleCnt="5"/>
      <dgm:spPr/>
      <dgm:t>
        <a:bodyPr/>
        <a:lstStyle/>
        <a:p>
          <a:endParaRPr lang="fr-FR"/>
        </a:p>
      </dgm:t>
    </dgm:pt>
    <dgm:pt modelId="{487D1BCB-90F9-466D-AFEC-A0EE52DF3D48}" type="pres">
      <dgm:prSet presAssocID="{B649E267-5014-442C-AD46-CB5CB6529D62}" presName="dummy3a" presStyleCnt="0"/>
      <dgm:spPr/>
    </dgm:pt>
    <dgm:pt modelId="{CB72855D-C71C-4C5E-BA40-878D0C0E94A7}" type="pres">
      <dgm:prSet presAssocID="{B649E267-5014-442C-AD46-CB5CB6529D62}" presName="dummy3b" presStyleCnt="0"/>
      <dgm:spPr/>
    </dgm:pt>
    <dgm:pt modelId="{243AD5DC-F2A2-4A3F-A73D-86D920A1F1E3}" type="pres">
      <dgm:prSet presAssocID="{B649E267-5014-442C-AD46-CB5CB6529D62}" presName="wedge3Tx" presStyleLbl="node1" presStyleIdx="2" presStyleCnt="5">
        <dgm:presLayoutVars>
          <dgm:chMax val="0"/>
          <dgm:chPref val="0"/>
          <dgm:bulletEnabled val="1"/>
        </dgm:presLayoutVars>
      </dgm:prSet>
      <dgm:spPr/>
      <dgm:t>
        <a:bodyPr/>
        <a:lstStyle/>
        <a:p>
          <a:endParaRPr lang="fr-FR"/>
        </a:p>
      </dgm:t>
    </dgm:pt>
    <dgm:pt modelId="{5C60CD8F-5C9F-4483-BD29-3A7C796B1D02}" type="pres">
      <dgm:prSet presAssocID="{B649E267-5014-442C-AD46-CB5CB6529D62}" presName="wedge4" presStyleLbl="node1" presStyleIdx="3" presStyleCnt="5"/>
      <dgm:spPr/>
      <dgm:t>
        <a:bodyPr/>
        <a:lstStyle/>
        <a:p>
          <a:endParaRPr lang="fr-FR"/>
        </a:p>
      </dgm:t>
    </dgm:pt>
    <dgm:pt modelId="{8AA52095-58A4-4F47-807F-4AC066A1CDE6}" type="pres">
      <dgm:prSet presAssocID="{B649E267-5014-442C-AD46-CB5CB6529D62}" presName="dummy4a" presStyleCnt="0"/>
      <dgm:spPr/>
    </dgm:pt>
    <dgm:pt modelId="{7A35ED8B-2A79-4BCD-9AE1-2B5EDDB55976}" type="pres">
      <dgm:prSet presAssocID="{B649E267-5014-442C-AD46-CB5CB6529D62}" presName="dummy4b" presStyleCnt="0"/>
      <dgm:spPr/>
    </dgm:pt>
    <dgm:pt modelId="{8287E9F0-2DB9-4523-8A69-6F16855E5A35}" type="pres">
      <dgm:prSet presAssocID="{B649E267-5014-442C-AD46-CB5CB6529D62}" presName="wedge4Tx" presStyleLbl="node1" presStyleIdx="3" presStyleCnt="5">
        <dgm:presLayoutVars>
          <dgm:chMax val="0"/>
          <dgm:chPref val="0"/>
          <dgm:bulletEnabled val="1"/>
        </dgm:presLayoutVars>
      </dgm:prSet>
      <dgm:spPr/>
      <dgm:t>
        <a:bodyPr/>
        <a:lstStyle/>
        <a:p>
          <a:endParaRPr lang="fr-FR"/>
        </a:p>
      </dgm:t>
    </dgm:pt>
    <dgm:pt modelId="{CAF9EFF7-3604-4D85-BDF1-9CC33D779BF4}" type="pres">
      <dgm:prSet presAssocID="{B649E267-5014-442C-AD46-CB5CB6529D62}" presName="wedge5" presStyleLbl="node1" presStyleIdx="4" presStyleCnt="5"/>
      <dgm:spPr/>
      <dgm:t>
        <a:bodyPr/>
        <a:lstStyle/>
        <a:p>
          <a:endParaRPr lang="fr-FR"/>
        </a:p>
      </dgm:t>
    </dgm:pt>
    <dgm:pt modelId="{8549A457-C28F-4CB2-9439-4987FD3CE860}" type="pres">
      <dgm:prSet presAssocID="{B649E267-5014-442C-AD46-CB5CB6529D62}" presName="dummy5a" presStyleCnt="0"/>
      <dgm:spPr/>
    </dgm:pt>
    <dgm:pt modelId="{9CCBDC4B-C5D9-4E32-84AE-8B686D57CEA4}" type="pres">
      <dgm:prSet presAssocID="{B649E267-5014-442C-AD46-CB5CB6529D62}" presName="dummy5b" presStyleCnt="0"/>
      <dgm:spPr/>
    </dgm:pt>
    <dgm:pt modelId="{46BAFA85-214F-4CF0-A7B0-DD4C0BF05FDA}" type="pres">
      <dgm:prSet presAssocID="{B649E267-5014-442C-AD46-CB5CB6529D62}" presName="wedge5Tx" presStyleLbl="node1" presStyleIdx="4" presStyleCnt="5">
        <dgm:presLayoutVars>
          <dgm:chMax val="0"/>
          <dgm:chPref val="0"/>
          <dgm:bulletEnabled val="1"/>
        </dgm:presLayoutVars>
      </dgm:prSet>
      <dgm:spPr/>
      <dgm:t>
        <a:bodyPr/>
        <a:lstStyle/>
        <a:p>
          <a:endParaRPr lang="fr-FR"/>
        </a:p>
      </dgm:t>
    </dgm:pt>
    <dgm:pt modelId="{430E8C0F-1E88-4C50-A57B-3A250240010D}" type="pres">
      <dgm:prSet presAssocID="{F97B4B16-4323-44BE-B5ED-D4A4878A25F8}" presName="arrowWedge1" presStyleLbl="fgSibTrans2D1" presStyleIdx="0" presStyleCnt="5"/>
      <dgm:spPr>
        <a:solidFill>
          <a:schemeClr val="tx1">
            <a:lumMod val="40000"/>
            <a:lumOff val="60000"/>
          </a:schemeClr>
        </a:solidFill>
      </dgm:spPr>
    </dgm:pt>
    <dgm:pt modelId="{28ACB6F9-5A88-4CD4-8A00-57431F4B5B06}" type="pres">
      <dgm:prSet presAssocID="{A6E3F023-03CB-4D0A-A467-3F6094C90104}" presName="arrowWedge2" presStyleLbl="fgSibTrans2D1" presStyleIdx="1" presStyleCnt="5"/>
      <dgm:spPr>
        <a:solidFill>
          <a:schemeClr val="tx1">
            <a:lumMod val="40000"/>
            <a:lumOff val="60000"/>
          </a:schemeClr>
        </a:solidFill>
      </dgm:spPr>
    </dgm:pt>
    <dgm:pt modelId="{8E28A0E7-CDE3-439B-8FD5-2E908EAF199B}" type="pres">
      <dgm:prSet presAssocID="{15AA000B-062C-4427-A3B6-A493261C67ED}" presName="arrowWedge3" presStyleLbl="fgSibTrans2D1" presStyleIdx="2" presStyleCnt="5"/>
      <dgm:spPr>
        <a:solidFill>
          <a:schemeClr val="tx1">
            <a:lumMod val="40000"/>
            <a:lumOff val="60000"/>
          </a:schemeClr>
        </a:solidFill>
      </dgm:spPr>
    </dgm:pt>
    <dgm:pt modelId="{BFFE5558-91D1-4486-AADA-83C9373D030F}" type="pres">
      <dgm:prSet presAssocID="{DBE72455-8236-4058-8450-7421C931E420}" presName="arrowWedge4" presStyleLbl="fgSibTrans2D1" presStyleIdx="3" presStyleCnt="5"/>
      <dgm:spPr>
        <a:solidFill>
          <a:schemeClr val="tx1">
            <a:lumMod val="40000"/>
            <a:lumOff val="60000"/>
          </a:schemeClr>
        </a:solidFill>
      </dgm:spPr>
    </dgm:pt>
    <dgm:pt modelId="{731F4590-F173-4EC9-9673-1355ED55675B}" type="pres">
      <dgm:prSet presAssocID="{27C5D911-C367-469A-9B02-2C80F49E52EC}" presName="arrowWedge5" presStyleLbl="fgSibTrans2D1" presStyleIdx="4" presStyleCnt="5"/>
      <dgm:spPr>
        <a:solidFill>
          <a:schemeClr val="tx1">
            <a:lumMod val="40000"/>
            <a:lumOff val="60000"/>
          </a:schemeClr>
        </a:solidFill>
      </dgm:spPr>
    </dgm:pt>
  </dgm:ptLst>
  <dgm:cxnLst>
    <dgm:cxn modelId="{D3559B1B-E56C-4666-8747-53A63FA2341A}" srcId="{B649E267-5014-442C-AD46-CB5CB6529D62}" destId="{4DEA7C98-DDE8-4474-8203-47535DC8B768}" srcOrd="3" destOrd="0" parTransId="{0D874467-538C-4539-906A-362CBDBF0629}" sibTransId="{DBE72455-8236-4058-8450-7421C931E420}"/>
    <dgm:cxn modelId="{7CE4A820-F844-497E-A615-0F8B15ABF5E1}" type="presOf" srcId="{EDE1FCF7-BAA3-48F3-870C-1BB1766E667D}" destId="{0F679936-4394-41AC-B156-CCC34E7C4937}" srcOrd="1" destOrd="0" presId="urn:microsoft.com/office/officeart/2005/8/layout/cycle8"/>
    <dgm:cxn modelId="{CBC21579-1326-41C2-A28A-13768A024E43}" type="presOf" srcId="{DE25CAF7-E956-4AB5-9778-ECE8EC6A1561}" destId="{58060C0E-5279-40C1-9B54-CFE385A6D6C1}" srcOrd="1" destOrd="0" presId="urn:microsoft.com/office/officeart/2005/8/layout/cycle8"/>
    <dgm:cxn modelId="{709D148E-CF9E-4064-9C56-13C40005C1C7}" type="presOf" srcId="{B1357280-1E51-42F5-A4DA-F718529255CC}" destId="{46BAFA85-214F-4CF0-A7B0-DD4C0BF05FDA}" srcOrd="1" destOrd="0" presId="urn:microsoft.com/office/officeart/2005/8/layout/cycle8"/>
    <dgm:cxn modelId="{A5AF581D-C1B0-432E-9FD0-E6D4CDB50B20}" srcId="{B649E267-5014-442C-AD46-CB5CB6529D62}" destId="{B1357280-1E51-42F5-A4DA-F718529255CC}" srcOrd="4" destOrd="0" parTransId="{496A5942-B20B-4F0E-8C45-0B615FCB693D}" sibTransId="{27C5D911-C367-469A-9B02-2C80F49E52EC}"/>
    <dgm:cxn modelId="{D309829E-B6A8-4DF3-8D2D-940B4110E0B8}" srcId="{B649E267-5014-442C-AD46-CB5CB6529D62}" destId="{DE25CAF7-E956-4AB5-9778-ECE8EC6A1561}" srcOrd="0" destOrd="0" parTransId="{96F0D696-6FA8-48A5-800A-2977D13CBE09}" sibTransId="{F97B4B16-4323-44BE-B5ED-D4A4878A25F8}"/>
    <dgm:cxn modelId="{225075C3-3F23-4635-A89B-DBE6102E715D}" type="presOf" srcId="{EDE1FCF7-BAA3-48F3-870C-1BB1766E667D}" destId="{616A1ADF-95ED-4B7B-BA18-037C43AB6DBD}" srcOrd="0" destOrd="0" presId="urn:microsoft.com/office/officeart/2005/8/layout/cycle8"/>
    <dgm:cxn modelId="{9656AB5F-4D12-4FAA-B981-397E600148B6}" type="presOf" srcId="{B649E267-5014-442C-AD46-CB5CB6529D62}" destId="{1CED7CC7-26D2-4CEB-990D-74B835F403A1}" srcOrd="0" destOrd="0" presId="urn:microsoft.com/office/officeart/2005/8/layout/cycle8"/>
    <dgm:cxn modelId="{47FAFF91-6C70-4693-820E-9B06EBEB5D79}" srcId="{B649E267-5014-442C-AD46-CB5CB6529D62}" destId="{EDE1FCF7-BAA3-48F3-870C-1BB1766E667D}" srcOrd="1" destOrd="0" parTransId="{A4317E3F-B4F5-4925-AEFA-538148A14CA6}" sibTransId="{A6E3F023-03CB-4D0A-A467-3F6094C90104}"/>
    <dgm:cxn modelId="{28EB3FDA-54F6-4891-B594-7C4398EBB5B0}" type="presOf" srcId="{B1357280-1E51-42F5-A4DA-F718529255CC}" destId="{CAF9EFF7-3604-4D85-BDF1-9CC33D779BF4}" srcOrd="0" destOrd="0" presId="urn:microsoft.com/office/officeart/2005/8/layout/cycle8"/>
    <dgm:cxn modelId="{D40498CF-7437-42E4-A385-68960E46ABB0}" type="presOf" srcId="{2BC889BE-2946-446C-A4BF-22803202BD91}" destId="{243AD5DC-F2A2-4A3F-A73D-86D920A1F1E3}" srcOrd="1" destOrd="0" presId="urn:microsoft.com/office/officeart/2005/8/layout/cycle8"/>
    <dgm:cxn modelId="{0D7E0AA6-86E0-4838-98FF-1AC03CBE7A87}" type="presOf" srcId="{4DEA7C98-DDE8-4474-8203-47535DC8B768}" destId="{5C60CD8F-5C9F-4483-BD29-3A7C796B1D02}" srcOrd="0" destOrd="0" presId="urn:microsoft.com/office/officeart/2005/8/layout/cycle8"/>
    <dgm:cxn modelId="{6330477F-9C57-4A37-A02D-F8CFFA0FF5FF}" type="presOf" srcId="{DE25CAF7-E956-4AB5-9778-ECE8EC6A1561}" destId="{6CD81F54-E3E1-4C60-9FBF-EC5BD4B95273}" srcOrd="0" destOrd="0" presId="urn:microsoft.com/office/officeart/2005/8/layout/cycle8"/>
    <dgm:cxn modelId="{BDF76A52-9B3A-49EA-A301-51CF2FC71AB7}" srcId="{B649E267-5014-442C-AD46-CB5CB6529D62}" destId="{2BC889BE-2946-446C-A4BF-22803202BD91}" srcOrd="2" destOrd="0" parTransId="{E68288E7-4B88-45AA-A0D7-351859EA33AF}" sibTransId="{15AA000B-062C-4427-A3B6-A493261C67ED}"/>
    <dgm:cxn modelId="{88E0FFB8-2E91-43C0-90A5-BB69D9FA7811}" type="presOf" srcId="{2BC889BE-2946-446C-A4BF-22803202BD91}" destId="{7E599BE2-63CB-4396-8F59-6623CC288389}" srcOrd="0" destOrd="0" presId="urn:microsoft.com/office/officeart/2005/8/layout/cycle8"/>
    <dgm:cxn modelId="{39E27454-A33D-414A-9493-72FA3E630EF4}" type="presOf" srcId="{4DEA7C98-DDE8-4474-8203-47535DC8B768}" destId="{8287E9F0-2DB9-4523-8A69-6F16855E5A35}" srcOrd="1" destOrd="0" presId="urn:microsoft.com/office/officeart/2005/8/layout/cycle8"/>
    <dgm:cxn modelId="{D0CE9163-6429-443F-A657-574561DBF8BE}" type="presParOf" srcId="{1CED7CC7-26D2-4CEB-990D-74B835F403A1}" destId="{6CD81F54-E3E1-4C60-9FBF-EC5BD4B95273}" srcOrd="0" destOrd="0" presId="urn:microsoft.com/office/officeart/2005/8/layout/cycle8"/>
    <dgm:cxn modelId="{9BC9B48F-77F1-4DD6-A872-1E0BC246EDBC}" type="presParOf" srcId="{1CED7CC7-26D2-4CEB-990D-74B835F403A1}" destId="{7EA697CA-37FC-4410-AE43-E41081F0A060}" srcOrd="1" destOrd="0" presId="urn:microsoft.com/office/officeart/2005/8/layout/cycle8"/>
    <dgm:cxn modelId="{354DCFD4-FC5E-4241-B8F2-7D90C93070C1}" type="presParOf" srcId="{1CED7CC7-26D2-4CEB-990D-74B835F403A1}" destId="{1EE294C9-2B5D-4626-A3F6-F8904AE0A066}" srcOrd="2" destOrd="0" presId="urn:microsoft.com/office/officeart/2005/8/layout/cycle8"/>
    <dgm:cxn modelId="{441CF1F7-B902-4D92-83AF-DD5464667428}" type="presParOf" srcId="{1CED7CC7-26D2-4CEB-990D-74B835F403A1}" destId="{58060C0E-5279-40C1-9B54-CFE385A6D6C1}" srcOrd="3" destOrd="0" presId="urn:microsoft.com/office/officeart/2005/8/layout/cycle8"/>
    <dgm:cxn modelId="{F74B9B8F-2974-4B29-AC22-D636D91549B6}" type="presParOf" srcId="{1CED7CC7-26D2-4CEB-990D-74B835F403A1}" destId="{616A1ADF-95ED-4B7B-BA18-037C43AB6DBD}" srcOrd="4" destOrd="0" presId="urn:microsoft.com/office/officeart/2005/8/layout/cycle8"/>
    <dgm:cxn modelId="{EEAB43E1-C976-4102-8C2F-658A354A5A5F}" type="presParOf" srcId="{1CED7CC7-26D2-4CEB-990D-74B835F403A1}" destId="{CFBB5C74-650F-402C-A046-49B841459804}" srcOrd="5" destOrd="0" presId="urn:microsoft.com/office/officeart/2005/8/layout/cycle8"/>
    <dgm:cxn modelId="{75ADD40F-5591-4795-A046-D427CB2EFCA8}" type="presParOf" srcId="{1CED7CC7-26D2-4CEB-990D-74B835F403A1}" destId="{BF93F697-12BC-445A-8E18-C36476A58865}" srcOrd="6" destOrd="0" presId="urn:microsoft.com/office/officeart/2005/8/layout/cycle8"/>
    <dgm:cxn modelId="{9F1DE630-7308-4C64-9AE3-BDC0B8249C10}" type="presParOf" srcId="{1CED7CC7-26D2-4CEB-990D-74B835F403A1}" destId="{0F679936-4394-41AC-B156-CCC34E7C4937}" srcOrd="7" destOrd="0" presId="urn:microsoft.com/office/officeart/2005/8/layout/cycle8"/>
    <dgm:cxn modelId="{4269C03F-E6F2-4094-82FF-25E1C7E30CA0}" type="presParOf" srcId="{1CED7CC7-26D2-4CEB-990D-74B835F403A1}" destId="{7E599BE2-63CB-4396-8F59-6623CC288389}" srcOrd="8" destOrd="0" presId="urn:microsoft.com/office/officeart/2005/8/layout/cycle8"/>
    <dgm:cxn modelId="{00D3C6FC-C94D-46A4-BC84-D473627A9346}" type="presParOf" srcId="{1CED7CC7-26D2-4CEB-990D-74B835F403A1}" destId="{487D1BCB-90F9-466D-AFEC-A0EE52DF3D48}" srcOrd="9" destOrd="0" presId="urn:microsoft.com/office/officeart/2005/8/layout/cycle8"/>
    <dgm:cxn modelId="{0A57B6A6-FBBB-4B1A-A4E6-4D683B2F90CD}" type="presParOf" srcId="{1CED7CC7-26D2-4CEB-990D-74B835F403A1}" destId="{CB72855D-C71C-4C5E-BA40-878D0C0E94A7}" srcOrd="10" destOrd="0" presId="urn:microsoft.com/office/officeart/2005/8/layout/cycle8"/>
    <dgm:cxn modelId="{1F956413-DA1D-400A-B740-15CF5EA9D634}" type="presParOf" srcId="{1CED7CC7-26D2-4CEB-990D-74B835F403A1}" destId="{243AD5DC-F2A2-4A3F-A73D-86D920A1F1E3}" srcOrd="11" destOrd="0" presId="urn:microsoft.com/office/officeart/2005/8/layout/cycle8"/>
    <dgm:cxn modelId="{04871BC2-113E-4978-AA45-94533A88CF20}" type="presParOf" srcId="{1CED7CC7-26D2-4CEB-990D-74B835F403A1}" destId="{5C60CD8F-5C9F-4483-BD29-3A7C796B1D02}" srcOrd="12" destOrd="0" presId="urn:microsoft.com/office/officeart/2005/8/layout/cycle8"/>
    <dgm:cxn modelId="{283199E3-F135-4FB8-9E24-EA6DC6EE07C1}" type="presParOf" srcId="{1CED7CC7-26D2-4CEB-990D-74B835F403A1}" destId="{8AA52095-58A4-4F47-807F-4AC066A1CDE6}" srcOrd="13" destOrd="0" presId="urn:microsoft.com/office/officeart/2005/8/layout/cycle8"/>
    <dgm:cxn modelId="{32F4D73A-2AE1-48E8-9A1F-F2289ED0393B}" type="presParOf" srcId="{1CED7CC7-26D2-4CEB-990D-74B835F403A1}" destId="{7A35ED8B-2A79-4BCD-9AE1-2B5EDDB55976}" srcOrd="14" destOrd="0" presId="urn:microsoft.com/office/officeart/2005/8/layout/cycle8"/>
    <dgm:cxn modelId="{2AB49B15-4D12-479F-ACA3-BE9A09CCAB95}" type="presParOf" srcId="{1CED7CC7-26D2-4CEB-990D-74B835F403A1}" destId="{8287E9F0-2DB9-4523-8A69-6F16855E5A35}" srcOrd="15" destOrd="0" presId="urn:microsoft.com/office/officeart/2005/8/layout/cycle8"/>
    <dgm:cxn modelId="{6392F89D-307B-49C5-92FC-361743774313}" type="presParOf" srcId="{1CED7CC7-26D2-4CEB-990D-74B835F403A1}" destId="{CAF9EFF7-3604-4D85-BDF1-9CC33D779BF4}" srcOrd="16" destOrd="0" presId="urn:microsoft.com/office/officeart/2005/8/layout/cycle8"/>
    <dgm:cxn modelId="{1B2C1E2E-764E-4343-9E63-6D9329988C30}" type="presParOf" srcId="{1CED7CC7-26D2-4CEB-990D-74B835F403A1}" destId="{8549A457-C28F-4CB2-9439-4987FD3CE860}" srcOrd="17" destOrd="0" presId="urn:microsoft.com/office/officeart/2005/8/layout/cycle8"/>
    <dgm:cxn modelId="{47D84290-81B9-43A7-AB23-27229567A0E5}" type="presParOf" srcId="{1CED7CC7-26D2-4CEB-990D-74B835F403A1}" destId="{9CCBDC4B-C5D9-4E32-84AE-8B686D57CEA4}" srcOrd="18" destOrd="0" presId="urn:microsoft.com/office/officeart/2005/8/layout/cycle8"/>
    <dgm:cxn modelId="{52D3F780-094D-4494-B519-D809FCC2E190}" type="presParOf" srcId="{1CED7CC7-26D2-4CEB-990D-74B835F403A1}" destId="{46BAFA85-214F-4CF0-A7B0-DD4C0BF05FDA}" srcOrd="19" destOrd="0" presId="urn:microsoft.com/office/officeart/2005/8/layout/cycle8"/>
    <dgm:cxn modelId="{B6602CE4-4C44-4DCE-950C-D6572E844521}" type="presParOf" srcId="{1CED7CC7-26D2-4CEB-990D-74B835F403A1}" destId="{430E8C0F-1E88-4C50-A57B-3A250240010D}" srcOrd="20" destOrd="0" presId="urn:microsoft.com/office/officeart/2005/8/layout/cycle8"/>
    <dgm:cxn modelId="{6F20A7D0-59EB-4609-96D1-CA95DFEC55AD}" type="presParOf" srcId="{1CED7CC7-26D2-4CEB-990D-74B835F403A1}" destId="{28ACB6F9-5A88-4CD4-8A00-57431F4B5B06}" srcOrd="21" destOrd="0" presId="urn:microsoft.com/office/officeart/2005/8/layout/cycle8"/>
    <dgm:cxn modelId="{442F8DF7-1AE3-4E69-90AD-95757E789068}" type="presParOf" srcId="{1CED7CC7-26D2-4CEB-990D-74B835F403A1}" destId="{8E28A0E7-CDE3-439B-8FD5-2E908EAF199B}" srcOrd="22" destOrd="0" presId="urn:microsoft.com/office/officeart/2005/8/layout/cycle8"/>
    <dgm:cxn modelId="{AEBC547C-B3DD-431C-9B43-F9491E1F8094}" type="presParOf" srcId="{1CED7CC7-26D2-4CEB-990D-74B835F403A1}" destId="{BFFE5558-91D1-4486-AADA-83C9373D030F}" srcOrd="23" destOrd="0" presId="urn:microsoft.com/office/officeart/2005/8/layout/cycle8"/>
    <dgm:cxn modelId="{04B299B2-56DF-4B10-80D4-329B94E57E46}" type="presParOf" srcId="{1CED7CC7-26D2-4CEB-990D-74B835F403A1}" destId="{731F4590-F173-4EC9-9673-1355ED55675B}" srcOrd="2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51CB37-A737-47EC-A7BE-18E90FAA3DD8}"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fr-FR"/>
        </a:p>
      </dgm:t>
    </dgm:pt>
    <dgm:pt modelId="{E4123B3F-C971-4539-9C10-1F8F8C09BEE2}">
      <dgm:prSet phldrT="[Text]" custT="1"/>
      <dgm:spPr/>
      <dgm:t>
        <a:bodyPr/>
        <a:lstStyle/>
        <a:p>
          <a:r>
            <a:rPr lang="fr-FR" sz="1800" b="1" dirty="0" smtClean="0"/>
            <a:t>Transferts Sociaux</a:t>
          </a:r>
          <a:endParaRPr lang="fr-FR" sz="1800" b="1" dirty="0"/>
        </a:p>
      </dgm:t>
    </dgm:pt>
    <dgm:pt modelId="{CD077725-4290-49E6-A06F-20BD9BC37364}" type="parTrans" cxnId="{DD2976D7-DBEA-48F6-850A-603E25943CF2}">
      <dgm:prSet/>
      <dgm:spPr/>
      <dgm:t>
        <a:bodyPr/>
        <a:lstStyle/>
        <a:p>
          <a:endParaRPr lang="fr-FR" sz="2800" b="1"/>
        </a:p>
      </dgm:t>
    </dgm:pt>
    <dgm:pt modelId="{71E36E26-C01D-4876-A019-EE4C5EE27A19}" type="sibTrans" cxnId="{DD2976D7-DBEA-48F6-850A-603E25943CF2}">
      <dgm:prSet/>
      <dgm:spPr/>
      <dgm:t>
        <a:bodyPr/>
        <a:lstStyle/>
        <a:p>
          <a:endParaRPr lang="fr-FR" sz="2800" b="1"/>
        </a:p>
      </dgm:t>
    </dgm:pt>
    <dgm:pt modelId="{58790831-5101-4EFA-924E-2A8DF39BD447}">
      <dgm:prSet phldrT="[Text]" custT="1"/>
      <dgm:spPr>
        <a:solidFill>
          <a:schemeClr val="accent2">
            <a:lumMod val="75000"/>
          </a:schemeClr>
        </a:solidFill>
      </dgm:spPr>
      <dgm:t>
        <a:bodyPr/>
        <a:lstStyle/>
        <a:p>
          <a:r>
            <a:rPr lang="fr-FR" sz="1600" b="1" dirty="0" smtClean="0"/>
            <a:t>Monétaires</a:t>
          </a:r>
        </a:p>
        <a:p>
          <a:r>
            <a:rPr lang="fr-FR" sz="1200" b="1" dirty="0" smtClean="0"/>
            <a:t>transferts en espèces (allocations, bourses…) </a:t>
          </a:r>
        </a:p>
        <a:p>
          <a:endParaRPr lang="fr-FR" sz="1200" b="1" dirty="0"/>
        </a:p>
      </dgm:t>
    </dgm:pt>
    <dgm:pt modelId="{45F6C7C3-46B2-4118-AAE4-8199263A1B08}" type="parTrans" cxnId="{028E1094-5DD7-4FD1-8B0D-6744BD8816A3}">
      <dgm:prSet/>
      <dgm:spPr/>
      <dgm:t>
        <a:bodyPr/>
        <a:lstStyle/>
        <a:p>
          <a:endParaRPr lang="fr-FR" sz="2800" b="1"/>
        </a:p>
      </dgm:t>
    </dgm:pt>
    <dgm:pt modelId="{75D7C3AA-F2DD-4BF2-AE1F-DB462A7DCA5E}" type="sibTrans" cxnId="{028E1094-5DD7-4FD1-8B0D-6744BD8816A3}">
      <dgm:prSet/>
      <dgm:spPr/>
      <dgm:t>
        <a:bodyPr/>
        <a:lstStyle/>
        <a:p>
          <a:endParaRPr lang="fr-FR" sz="2800" b="1"/>
        </a:p>
      </dgm:t>
    </dgm:pt>
    <dgm:pt modelId="{67FA6DDC-CF03-4959-A948-CE5A48884726}">
      <dgm:prSet phldrT="[Text]" custT="1"/>
      <dgm:spPr>
        <a:solidFill>
          <a:schemeClr val="accent5">
            <a:lumMod val="75000"/>
          </a:schemeClr>
        </a:solidFill>
      </dgm:spPr>
      <dgm:t>
        <a:bodyPr/>
        <a:lstStyle/>
        <a:p>
          <a:r>
            <a:rPr lang="fr-FR" sz="1600" b="1" dirty="0" smtClean="0"/>
            <a:t>Conditionnels</a:t>
          </a:r>
        </a:p>
        <a:p>
          <a:r>
            <a:rPr lang="fr-FR" sz="1600" b="1" dirty="0" smtClean="0"/>
            <a:t>scolarisation des enfants</a:t>
          </a:r>
          <a:r>
            <a:rPr lang="fr-FR" sz="1200" b="1" dirty="0" smtClean="0"/>
            <a:t>,</a:t>
          </a:r>
        </a:p>
        <a:p>
          <a:r>
            <a:rPr lang="fr-FR" sz="1200" b="1" dirty="0" smtClean="0"/>
            <a:t>travail, visites médicales, formation, etc.</a:t>
          </a:r>
        </a:p>
      </dgm:t>
    </dgm:pt>
    <dgm:pt modelId="{6D9D57C6-F7BC-4FAD-8C93-815E688332FF}" type="parTrans" cxnId="{6A1B6D9E-3192-441C-A9A7-85AC0AC91FC6}">
      <dgm:prSet/>
      <dgm:spPr/>
      <dgm:t>
        <a:bodyPr/>
        <a:lstStyle/>
        <a:p>
          <a:endParaRPr lang="fr-FR" sz="2800" b="1"/>
        </a:p>
      </dgm:t>
    </dgm:pt>
    <dgm:pt modelId="{A019BAA7-C790-4F16-8BBB-B770489E96D8}" type="sibTrans" cxnId="{6A1B6D9E-3192-441C-A9A7-85AC0AC91FC6}">
      <dgm:prSet/>
      <dgm:spPr/>
      <dgm:t>
        <a:bodyPr/>
        <a:lstStyle/>
        <a:p>
          <a:endParaRPr lang="fr-FR" sz="2800" b="1"/>
        </a:p>
      </dgm:t>
    </dgm:pt>
    <dgm:pt modelId="{03B8E73C-F870-4719-93C3-AEA539CD799A}">
      <dgm:prSet phldrT="[Text]" custT="1"/>
      <dgm:spPr>
        <a:solidFill>
          <a:schemeClr val="accent4">
            <a:lumMod val="75000"/>
          </a:schemeClr>
        </a:solidFill>
      </dgm:spPr>
      <dgm:t>
        <a:bodyPr/>
        <a:lstStyle/>
        <a:p>
          <a:r>
            <a:rPr lang="fr-FR" sz="1600" b="1" dirty="0" smtClean="0"/>
            <a:t>Non-conditionnels</a:t>
          </a:r>
          <a:endParaRPr lang="fr-FR" sz="1600" b="1" dirty="0"/>
        </a:p>
      </dgm:t>
    </dgm:pt>
    <dgm:pt modelId="{B802D291-1A21-4FC0-A21C-C47DE91A6D6D}" type="parTrans" cxnId="{D0CBA992-A5DF-4BE0-A6D8-716835E4A60D}">
      <dgm:prSet/>
      <dgm:spPr/>
      <dgm:t>
        <a:bodyPr/>
        <a:lstStyle/>
        <a:p>
          <a:endParaRPr lang="fr-FR" sz="2800" b="1"/>
        </a:p>
      </dgm:t>
    </dgm:pt>
    <dgm:pt modelId="{C3B0BF0D-0DCB-42DC-89B8-7083052ED632}" type="sibTrans" cxnId="{D0CBA992-A5DF-4BE0-A6D8-716835E4A60D}">
      <dgm:prSet/>
      <dgm:spPr/>
      <dgm:t>
        <a:bodyPr/>
        <a:lstStyle/>
        <a:p>
          <a:endParaRPr lang="fr-FR" sz="2800" b="1"/>
        </a:p>
      </dgm:t>
    </dgm:pt>
    <dgm:pt modelId="{F6497E76-8E18-4EA0-9B3C-44EA52BB6736}">
      <dgm:prSet phldrT="[Text]" custT="1"/>
      <dgm:spPr>
        <a:solidFill>
          <a:schemeClr val="accent6">
            <a:lumMod val="75000"/>
          </a:schemeClr>
        </a:solidFill>
      </dgm:spPr>
      <dgm:t>
        <a:bodyPr/>
        <a:lstStyle/>
        <a:p>
          <a:r>
            <a:rPr lang="fr-FR" sz="1600" b="1" dirty="0" smtClean="0"/>
            <a:t>Quasi-monétaires</a:t>
          </a:r>
        </a:p>
        <a:p>
          <a:r>
            <a:rPr lang="fr-FR" sz="1200" b="1" dirty="0" smtClean="0"/>
            <a:t>coupons, subventions, exemptions</a:t>
          </a:r>
          <a:endParaRPr lang="fr-FR" sz="1200" b="1" dirty="0"/>
        </a:p>
      </dgm:t>
    </dgm:pt>
    <dgm:pt modelId="{C4FF0266-2071-4E0C-B84F-94A8328E8FAE}" type="parTrans" cxnId="{32CAF2CE-5CF2-470A-8634-46E8E3C27E93}">
      <dgm:prSet/>
      <dgm:spPr/>
      <dgm:t>
        <a:bodyPr/>
        <a:lstStyle/>
        <a:p>
          <a:endParaRPr lang="fr-FR" sz="2800" b="1"/>
        </a:p>
      </dgm:t>
    </dgm:pt>
    <dgm:pt modelId="{CAF5E19B-4CF7-4B72-B646-8B5B58E628E2}" type="sibTrans" cxnId="{32CAF2CE-5CF2-470A-8634-46E8E3C27E93}">
      <dgm:prSet/>
      <dgm:spPr/>
      <dgm:t>
        <a:bodyPr/>
        <a:lstStyle/>
        <a:p>
          <a:endParaRPr lang="fr-FR" sz="2800" b="1"/>
        </a:p>
      </dgm:t>
    </dgm:pt>
    <dgm:pt modelId="{02022E5D-8288-4260-BCDF-2AA9EC946B73}">
      <dgm:prSet custT="1"/>
      <dgm:spPr>
        <a:solidFill>
          <a:schemeClr val="accent6">
            <a:lumMod val="50000"/>
          </a:schemeClr>
        </a:solidFill>
      </dgm:spPr>
      <dgm:t>
        <a:bodyPr/>
        <a:lstStyle/>
        <a:p>
          <a:r>
            <a:rPr lang="fr-FR" sz="1600" b="1" dirty="0" smtClean="0"/>
            <a:t>Non-monétaires</a:t>
          </a:r>
        </a:p>
        <a:p>
          <a:r>
            <a:rPr lang="fr-FR" sz="1200" b="1" dirty="0" smtClean="0"/>
            <a:t>transferts en nature : aliments, fournitures scolaires, biens de production, etc.</a:t>
          </a:r>
          <a:endParaRPr lang="fr-FR" sz="1200" b="1" dirty="0"/>
        </a:p>
      </dgm:t>
    </dgm:pt>
    <dgm:pt modelId="{60030AC1-1E6B-4FCF-8CD1-7539A3016CDF}" type="parTrans" cxnId="{417F00C8-1119-4D14-8D82-4956E1FB648C}">
      <dgm:prSet/>
      <dgm:spPr/>
      <dgm:t>
        <a:bodyPr/>
        <a:lstStyle/>
        <a:p>
          <a:endParaRPr lang="fr-FR" sz="2800" b="1"/>
        </a:p>
      </dgm:t>
    </dgm:pt>
    <dgm:pt modelId="{571219B2-2A0C-44DD-B1A3-9765AE48E3EB}" type="sibTrans" cxnId="{417F00C8-1119-4D14-8D82-4956E1FB648C}">
      <dgm:prSet/>
      <dgm:spPr/>
      <dgm:t>
        <a:bodyPr/>
        <a:lstStyle/>
        <a:p>
          <a:endParaRPr lang="fr-FR" sz="2800" b="1"/>
        </a:p>
      </dgm:t>
    </dgm:pt>
    <dgm:pt modelId="{D49CF3D7-F18A-4747-AFA8-F6884FF2EF6D}" type="pres">
      <dgm:prSet presAssocID="{A651CB37-A737-47EC-A7BE-18E90FAA3DD8}" presName="mainComposite" presStyleCnt="0">
        <dgm:presLayoutVars>
          <dgm:chPref val="1"/>
          <dgm:dir/>
          <dgm:animOne val="branch"/>
          <dgm:animLvl val="lvl"/>
          <dgm:resizeHandles val="exact"/>
        </dgm:presLayoutVars>
      </dgm:prSet>
      <dgm:spPr/>
      <dgm:t>
        <a:bodyPr/>
        <a:lstStyle/>
        <a:p>
          <a:endParaRPr lang="fr-FR"/>
        </a:p>
      </dgm:t>
    </dgm:pt>
    <dgm:pt modelId="{02C67452-44F0-498E-9CE6-3D6FDBF1D024}" type="pres">
      <dgm:prSet presAssocID="{A651CB37-A737-47EC-A7BE-18E90FAA3DD8}" presName="hierFlow" presStyleCnt="0"/>
      <dgm:spPr/>
      <dgm:t>
        <a:bodyPr/>
        <a:lstStyle/>
        <a:p>
          <a:endParaRPr lang="fr-FR"/>
        </a:p>
      </dgm:t>
    </dgm:pt>
    <dgm:pt modelId="{91DEB5ED-F6F2-4DC1-8103-1713EE543E33}" type="pres">
      <dgm:prSet presAssocID="{A651CB37-A737-47EC-A7BE-18E90FAA3DD8}" presName="hierChild1" presStyleCnt="0">
        <dgm:presLayoutVars>
          <dgm:chPref val="1"/>
          <dgm:animOne val="branch"/>
          <dgm:animLvl val="lvl"/>
        </dgm:presLayoutVars>
      </dgm:prSet>
      <dgm:spPr/>
      <dgm:t>
        <a:bodyPr/>
        <a:lstStyle/>
        <a:p>
          <a:endParaRPr lang="fr-FR"/>
        </a:p>
      </dgm:t>
    </dgm:pt>
    <dgm:pt modelId="{7258781C-1961-453B-84C8-8A16E74D4CA2}" type="pres">
      <dgm:prSet presAssocID="{E4123B3F-C971-4539-9C10-1F8F8C09BEE2}" presName="Name14" presStyleCnt="0"/>
      <dgm:spPr/>
      <dgm:t>
        <a:bodyPr/>
        <a:lstStyle/>
        <a:p>
          <a:endParaRPr lang="fr-FR"/>
        </a:p>
      </dgm:t>
    </dgm:pt>
    <dgm:pt modelId="{B0ADE6BB-F834-4F9B-8D7B-743203624154}" type="pres">
      <dgm:prSet presAssocID="{E4123B3F-C971-4539-9C10-1F8F8C09BEE2}" presName="level1Shape" presStyleLbl="node0" presStyleIdx="0" presStyleCnt="1">
        <dgm:presLayoutVars>
          <dgm:chPref val="3"/>
        </dgm:presLayoutVars>
      </dgm:prSet>
      <dgm:spPr/>
      <dgm:t>
        <a:bodyPr/>
        <a:lstStyle/>
        <a:p>
          <a:endParaRPr lang="fr-FR"/>
        </a:p>
      </dgm:t>
    </dgm:pt>
    <dgm:pt modelId="{C5034B21-FA44-43EC-A179-12B5802D72CE}" type="pres">
      <dgm:prSet presAssocID="{E4123B3F-C971-4539-9C10-1F8F8C09BEE2}" presName="hierChild2" presStyleCnt="0"/>
      <dgm:spPr/>
      <dgm:t>
        <a:bodyPr/>
        <a:lstStyle/>
        <a:p>
          <a:endParaRPr lang="fr-FR"/>
        </a:p>
      </dgm:t>
    </dgm:pt>
    <dgm:pt modelId="{D78DB1E7-9582-4E9A-A152-C84D53EBECCC}" type="pres">
      <dgm:prSet presAssocID="{45F6C7C3-46B2-4118-AAE4-8199263A1B08}" presName="Name19" presStyleLbl="parChTrans1D2" presStyleIdx="0" presStyleCnt="3"/>
      <dgm:spPr/>
      <dgm:t>
        <a:bodyPr/>
        <a:lstStyle/>
        <a:p>
          <a:endParaRPr lang="fr-FR"/>
        </a:p>
      </dgm:t>
    </dgm:pt>
    <dgm:pt modelId="{4D490E98-634A-46C0-927A-9826A6F4668E}" type="pres">
      <dgm:prSet presAssocID="{58790831-5101-4EFA-924E-2A8DF39BD447}" presName="Name21" presStyleCnt="0"/>
      <dgm:spPr/>
      <dgm:t>
        <a:bodyPr/>
        <a:lstStyle/>
        <a:p>
          <a:endParaRPr lang="fr-FR"/>
        </a:p>
      </dgm:t>
    </dgm:pt>
    <dgm:pt modelId="{4A898C45-7F66-4767-85CA-3DAA1F502464}" type="pres">
      <dgm:prSet presAssocID="{58790831-5101-4EFA-924E-2A8DF39BD447}" presName="level2Shape" presStyleLbl="node2" presStyleIdx="0" presStyleCnt="3" custScaleX="124036"/>
      <dgm:spPr/>
      <dgm:t>
        <a:bodyPr/>
        <a:lstStyle/>
        <a:p>
          <a:endParaRPr lang="fr-FR"/>
        </a:p>
      </dgm:t>
    </dgm:pt>
    <dgm:pt modelId="{17FAE138-6EBB-464D-8B63-7E7A62BFBD51}" type="pres">
      <dgm:prSet presAssocID="{58790831-5101-4EFA-924E-2A8DF39BD447}" presName="hierChild3" presStyleCnt="0"/>
      <dgm:spPr/>
      <dgm:t>
        <a:bodyPr/>
        <a:lstStyle/>
        <a:p>
          <a:endParaRPr lang="fr-FR"/>
        </a:p>
      </dgm:t>
    </dgm:pt>
    <dgm:pt modelId="{40F238B6-E271-47D3-8607-472D0012DB05}" type="pres">
      <dgm:prSet presAssocID="{6D9D57C6-F7BC-4FAD-8C93-815E688332FF}" presName="Name19" presStyleLbl="parChTrans1D3" presStyleIdx="0" presStyleCnt="2"/>
      <dgm:spPr/>
      <dgm:t>
        <a:bodyPr/>
        <a:lstStyle/>
        <a:p>
          <a:endParaRPr lang="fr-FR"/>
        </a:p>
      </dgm:t>
    </dgm:pt>
    <dgm:pt modelId="{F8757227-9648-4B67-A8C2-17B14CAF5BFD}" type="pres">
      <dgm:prSet presAssocID="{67FA6DDC-CF03-4959-A948-CE5A48884726}" presName="Name21" presStyleCnt="0"/>
      <dgm:spPr/>
      <dgm:t>
        <a:bodyPr/>
        <a:lstStyle/>
        <a:p>
          <a:endParaRPr lang="fr-FR"/>
        </a:p>
      </dgm:t>
    </dgm:pt>
    <dgm:pt modelId="{7DF9EBB6-A2EB-47DF-81F7-2447735573BD}" type="pres">
      <dgm:prSet presAssocID="{67FA6DDC-CF03-4959-A948-CE5A48884726}" presName="level2Shape" presStyleLbl="node3" presStyleIdx="0" presStyleCnt="2" custScaleX="197398"/>
      <dgm:spPr/>
      <dgm:t>
        <a:bodyPr/>
        <a:lstStyle/>
        <a:p>
          <a:endParaRPr lang="fr-FR"/>
        </a:p>
      </dgm:t>
    </dgm:pt>
    <dgm:pt modelId="{300D0019-4338-4C98-83E6-78FEAA40D305}" type="pres">
      <dgm:prSet presAssocID="{67FA6DDC-CF03-4959-A948-CE5A48884726}" presName="hierChild3" presStyleCnt="0"/>
      <dgm:spPr/>
      <dgm:t>
        <a:bodyPr/>
        <a:lstStyle/>
        <a:p>
          <a:endParaRPr lang="fr-FR"/>
        </a:p>
      </dgm:t>
    </dgm:pt>
    <dgm:pt modelId="{3D73EBAA-29F6-4C86-BC69-95A0A277E73B}" type="pres">
      <dgm:prSet presAssocID="{B802D291-1A21-4FC0-A21C-C47DE91A6D6D}" presName="Name19" presStyleLbl="parChTrans1D3" presStyleIdx="1" presStyleCnt="2"/>
      <dgm:spPr/>
      <dgm:t>
        <a:bodyPr/>
        <a:lstStyle/>
        <a:p>
          <a:endParaRPr lang="fr-FR"/>
        </a:p>
      </dgm:t>
    </dgm:pt>
    <dgm:pt modelId="{05011F36-2C1D-41CF-9932-1EF94B07C843}" type="pres">
      <dgm:prSet presAssocID="{03B8E73C-F870-4719-93C3-AEA539CD799A}" presName="Name21" presStyleCnt="0"/>
      <dgm:spPr/>
      <dgm:t>
        <a:bodyPr/>
        <a:lstStyle/>
        <a:p>
          <a:endParaRPr lang="fr-FR"/>
        </a:p>
      </dgm:t>
    </dgm:pt>
    <dgm:pt modelId="{6781E838-F6FB-44E3-BC78-544D1E8D9855}" type="pres">
      <dgm:prSet presAssocID="{03B8E73C-F870-4719-93C3-AEA539CD799A}" presName="level2Shape" presStyleLbl="node3" presStyleIdx="1" presStyleCnt="2" custScaleX="161905" custLinFactNeighborX="16590" custLinFactNeighborY="238"/>
      <dgm:spPr/>
      <dgm:t>
        <a:bodyPr/>
        <a:lstStyle/>
        <a:p>
          <a:endParaRPr lang="fr-FR"/>
        </a:p>
      </dgm:t>
    </dgm:pt>
    <dgm:pt modelId="{103123A8-0B6C-429F-92D3-AA6B1FB9923A}" type="pres">
      <dgm:prSet presAssocID="{03B8E73C-F870-4719-93C3-AEA539CD799A}" presName="hierChild3" presStyleCnt="0"/>
      <dgm:spPr/>
      <dgm:t>
        <a:bodyPr/>
        <a:lstStyle/>
        <a:p>
          <a:endParaRPr lang="fr-FR"/>
        </a:p>
      </dgm:t>
    </dgm:pt>
    <dgm:pt modelId="{E0739BB1-8B8A-4DB0-86FC-EF0A0A617A57}" type="pres">
      <dgm:prSet presAssocID="{C4FF0266-2071-4E0C-B84F-94A8328E8FAE}" presName="Name19" presStyleLbl="parChTrans1D2" presStyleIdx="1" presStyleCnt="3"/>
      <dgm:spPr/>
      <dgm:t>
        <a:bodyPr/>
        <a:lstStyle/>
        <a:p>
          <a:endParaRPr lang="fr-FR"/>
        </a:p>
      </dgm:t>
    </dgm:pt>
    <dgm:pt modelId="{B0D522FF-EA52-458E-BDBB-9A6DF8314153}" type="pres">
      <dgm:prSet presAssocID="{F6497E76-8E18-4EA0-9B3C-44EA52BB6736}" presName="Name21" presStyleCnt="0"/>
      <dgm:spPr/>
      <dgm:t>
        <a:bodyPr/>
        <a:lstStyle/>
        <a:p>
          <a:endParaRPr lang="fr-FR"/>
        </a:p>
      </dgm:t>
    </dgm:pt>
    <dgm:pt modelId="{BEC88135-D33F-44AF-A1B4-99E093BF30B4}" type="pres">
      <dgm:prSet presAssocID="{F6497E76-8E18-4EA0-9B3C-44EA52BB6736}" presName="level2Shape" presStyleLbl="node2" presStyleIdx="1" presStyleCnt="3" custScaleX="120395"/>
      <dgm:spPr/>
      <dgm:t>
        <a:bodyPr/>
        <a:lstStyle/>
        <a:p>
          <a:endParaRPr lang="fr-FR"/>
        </a:p>
      </dgm:t>
    </dgm:pt>
    <dgm:pt modelId="{BB684B5D-A582-48C1-ADBE-5D4EE84717A2}" type="pres">
      <dgm:prSet presAssocID="{F6497E76-8E18-4EA0-9B3C-44EA52BB6736}" presName="hierChild3" presStyleCnt="0"/>
      <dgm:spPr/>
      <dgm:t>
        <a:bodyPr/>
        <a:lstStyle/>
        <a:p>
          <a:endParaRPr lang="fr-FR"/>
        </a:p>
      </dgm:t>
    </dgm:pt>
    <dgm:pt modelId="{A104A46F-0FD5-4792-9776-559BBF3F0EB3}" type="pres">
      <dgm:prSet presAssocID="{60030AC1-1E6B-4FCF-8CD1-7539A3016CDF}" presName="Name19" presStyleLbl="parChTrans1D2" presStyleIdx="2" presStyleCnt="3"/>
      <dgm:spPr/>
      <dgm:t>
        <a:bodyPr/>
        <a:lstStyle/>
        <a:p>
          <a:endParaRPr lang="fr-FR"/>
        </a:p>
      </dgm:t>
    </dgm:pt>
    <dgm:pt modelId="{84C461D8-F782-4CE8-AB23-87C6167B22EB}" type="pres">
      <dgm:prSet presAssocID="{02022E5D-8288-4260-BCDF-2AA9EC946B73}" presName="Name21" presStyleCnt="0"/>
      <dgm:spPr/>
      <dgm:t>
        <a:bodyPr/>
        <a:lstStyle/>
        <a:p>
          <a:endParaRPr lang="fr-FR"/>
        </a:p>
      </dgm:t>
    </dgm:pt>
    <dgm:pt modelId="{F2E56057-2551-4CE8-902C-20929DFE1E17}" type="pres">
      <dgm:prSet presAssocID="{02022E5D-8288-4260-BCDF-2AA9EC946B73}" presName="level2Shape" presStyleLbl="node2" presStyleIdx="2" presStyleCnt="3" custScaleX="132754"/>
      <dgm:spPr/>
      <dgm:t>
        <a:bodyPr/>
        <a:lstStyle/>
        <a:p>
          <a:endParaRPr lang="fr-FR"/>
        </a:p>
      </dgm:t>
    </dgm:pt>
    <dgm:pt modelId="{A848A8C0-37CE-449C-9409-F4D18D542C61}" type="pres">
      <dgm:prSet presAssocID="{02022E5D-8288-4260-BCDF-2AA9EC946B73}" presName="hierChild3" presStyleCnt="0"/>
      <dgm:spPr/>
      <dgm:t>
        <a:bodyPr/>
        <a:lstStyle/>
        <a:p>
          <a:endParaRPr lang="fr-FR"/>
        </a:p>
      </dgm:t>
    </dgm:pt>
    <dgm:pt modelId="{5D30752A-F7C4-4A26-8175-AA6C87A54987}" type="pres">
      <dgm:prSet presAssocID="{A651CB37-A737-47EC-A7BE-18E90FAA3DD8}" presName="bgShapesFlow" presStyleCnt="0"/>
      <dgm:spPr/>
      <dgm:t>
        <a:bodyPr/>
        <a:lstStyle/>
        <a:p>
          <a:endParaRPr lang="fr-FR"/>
        </a:p>
      </dgm:t>
    </dgm:pt>
  </dgm:ptLst>
  <dgm:cxnLst>
    <dgm:cxn modelId="{079809FF-0D9D-4944-AAB0-2ECFF9703AD3}" type="presOf" srcId="{45F6C7C3-46B2-4118-AAE4-8199263A1B08}" destId="{D78DB1E7-9582-4E9A-A152-C84D53EBECCC}" srcOrd="0" destOrd="0" presId="urn:microsoft.com/office/officeart/2005/8/layout/hierarchy6"/>
    <dgm:cxn modelId="{A18D96CE-54E4-4DC6-B633-1F4FF61D9C88}" type="presOf" srcId="{C4FF0266-2071-4E0C-B84F-94A8328E8FAE}" destId="{E0739BB1-8B8A-4DB0-86FC-EF0A0A617A57}" srcOrd="0" destOrd="0" presId="urn:microsoft.com/office/officeart/2005/8/layout/hierarchy6"/>
    <dgm:cxn modelId="{417F00C8-1119-4D14-8D82-4956E1FB648C}" srcId="{E4123B3F-C971-4539-9C10-1F8F8C09BEE2}" destId="{02022E5D-8288-4260-BCDF-2AA9EC946B73}" srcOrd="2" destOrd="0" parTransId="{60030AC1-1E6B-4FCF-8CD1-7539A3016CDF}" sibTransId="{571219B2-2A0C-44DD-B1A3-9765AE48E3EB}"/>
    <dgm:cxn modelId="{D7DA6A13-8414-481A-8A7B-F643AA5C34BE}" type="presOf" srcId="{60030AC1-1E6B-4FCF-8CD1-7539A3016CDF}" destId="{A104A46F-0FD5-4792-9776-559BBF3F0EB3}" srcOrd="0" destOrd="0" presId="urn:microsoft.com/office/officeart/2005/8/layout/hierarchy6"/>
    <dgm:cxn modelId="{44915BFD-A090-42D8-8E61-A88A09DC244F}" type="presOf" srcId="{67FA6DDC-CF03-4959-A948-CE5A48884726}" destId="{7DF9EBB6-A2EB-47DF-81F7-2447735573BD}" srcOrd="0" destOrd="0" presId="urn:microsoft.com/office/officeart/2005/8/layout/hierarchy6"/>
    <dgm:cxn modelId="{5F55CB13-F98C-4FA6-B26D-4658F712E6D9}" type="presOf" srcId="{B802D291-1A21-4FC0-A21C-C47DE91A6D6D}" destId="{3D73EBAA-29F6-4C86-BC69-95A0A277E73B}" srcOrd="0" destOrd="0" presId="urn:microsoft.com/office/officeart/2005/8/layout/hierarchy6"/>
    <dgm:cxn modelId="{028E1094-5DD7-4FD1-8B0D-6744BD8816A3}" srcId="{E4123B3F-C971-4539-9C10-1F8F8C09BEE2}" destId="{58790831-5101-4EFA-924E-2A8DF39BD447}" srcOrd="0" destOrd="0" parTransId="{45F6C7C3-46B2-4118-AAE4-8199263A1B08}" sibTransId="{75D7C3AA-F2DD-4BF2-AE1F-DB462A7DCA5E}"/>
    <dgm:cxn modelId="{46250CF3-3E36-464E-81B9-75E3E972510C}" type="presOf" srcId="{6D9D57C6-F7BC-4FAD-8C93-815E688332FF}" destId="{40F238B6-E271-47D3-8607-472D0012DB05}" srcOrd="0" destOrd="0" presId="urn:microsoft.com/office/officeart/2005/8/layout/hierarchy6"/>
    <dgm:cxn modelId="{10051E4C-8EF9-43DB-948A-CEC2718C8B8B}" type="presOf" srcId="{A651CB37-A737-47EC-A7BE-18E90FAA3DD8}" destId="{D49CF3D7-F18A-4747-AFA8-F6884FF2EF6D}" srcOrd="0" destOrd="0" presId="urn:microsoft.com/office/officeart/2005/8/layout/hierarchy6"/>
    <dgm:cxn modelId="{F380FC8F-B280-41E4-B891-A8A8D62269E7}" type="presOf" srcId="{F6497E76-8E18-4EA0-9B3C-44EA52BB6736}" destId="{BEC88135-D33F-44AF-A1B4-99E093BF30B4}" srcOrd="0" destOrd="0" presId="urn:microsoft.com/office/officeart/2005/8/layout/hierarchy6"/>
    <dgm:cxn modelId="{616766A0-20E0-47BA-8206-3DC517799F3D}" type="presOf" srcId="{02022E5D-8288-4260-BCDF-2AA9EC946B73}" destId="{F2E56057-2551-4CE8-902C-20929DFE1E17}" srcOrd="0" destOrd="0" presId="urn:microsoft.com/office/officeart/2005/8/layout/hierarchy6"/>
    <dgm:cxn modelId="{C4701D11-95CC-463B-AAC3-3A55FE957DB8}" type="presOf" srcId="{E4123B3F-C971-4539-9C10-1F8F8C09BEE2}" destId="{B0ADE6BB-F834-4F9B-8D7B-743203624154}" srcOrd="0" destOrd="0" presId="urn:microsoft.com/office/officeart/2005/8/layout/hierarchy6"/>
    <dgm:cxn modelId="{DD2976D7-DBEA-48F6-850A-603E25943CF2}" srcId="{A651CB37-A737-47EC-A7BE-18E90FAA3DD8}" destId="{E4123B3F-C971-4539-9C10-1F8F8C09BEE2}" srcOrd="0" destOrd="0" parTransId="{CD077725-4290-49E6-A06F-20BD9BC37364}" sibTransId="{71E36E26-C01D-4876-A019-EE4C5EE27A19}"/>
    <dgm:cxn modelId="{32CAF2CE-5CF2-470A-8634-46E8E3C27E93}" srcId="{E4123B3F-C971-4539-9C10-1F8F8C09BEE2}" destId="{F6497E76-8E18-4EA0-9B3C-44EA52BB6736}" srcOrd="1" destOrd="0" parTransId="{C4FF0266-2071-4E0C-B84F-94A8328E8FAE}" sibTransId="{CAF5E19B-4CF7-4B72-B646-8B5B58E628E2}"/>
    <dgm:cxn modelId="{957BBE41-C5E5-416F-AC59-AEF074E278F8}" type="presOf" srcId="{58790831-5101-4EFA-924E-2A8DF39BD447}" destId="{4A898C45-7F66-4767-85CA-3DAA1F502464}" srcOrd="0" destOrd="0" presId="urn:microsoft.com/office/officeart/2005/8/layout/hierarchy6"/>
    <dgm:cxn modelId="{D0CBA992-A5DF-4BE0-A6D8-716835E4A60D}" srcId="{58790831-5101-4EFA-924E-2A8DF39BD447}" destId="{03B8E73C-F870-4719-93C3-AEA539CD799A}" srcOrd="1" destOrd="0" parTransId="{B802D291-1A21-4FC0-A21C-C47DE91A6D6D}" sibTransId="{C3B0BF0D-0DCB-42DC-89B8-7083052ED632}"/>
    <dgm:cxn modelId="{6A1B6D9E-3192-441C-A9A7-85AC0AC91FC6}" srcId="{58790831-5101-4EFA-924E-2A8DF39BD447}" destId="{67FA6DDC-CF03-4959-A948-CE5A48884726}" srcOrd="0" destOrd="0" parTransId="{6D9D57C6-F7BC-4FAD-8C93-815E688332FF}" sibTransId="{A019BAA7-C790-4F16-8BBB-B770489E96D8}"/>
    <dgm:cxn modelId="{BB992F14-0A8E-4A9B-A167-2CBE46F718A4}" type="presOf" srcId="{03B8E73C-F870-4719-93C3-AEA539CD799A}" destId="{6781E838-F6FB-44E3-BC78-544D1E8D9855}" srcOrd="0" destOrd="0" presId="urn:microsoft.com/office/officeart/2005/8/layout/hierarchy6"/>
    <dgm:cxn modelId="{172D85A5-ED6D-4497-A7A6-C614F5F93752}" type="presParOf" srcId="{D49CF3D7-F18A-4747-AFA8-F6884FF2EF6D}" destId="{02C67452-44F0-498E-9CE6-3D6FDBF1D024}" srcOrd="0" destOrd="0" presId="urn:microsoft.com/office/officeart/2005/8/layout/hierarchy6"/>
    <dgm:cxn modelId="{63C6D48C-B262-445A-A9B5-978A953E0EA8}" type="presParOf" srcId="{02C67452-44F0-498E-9CE6-3D6FDBF1D024}" destId="{91DEB5ED-F6F2-4DC1-8103-1713EE543E33}" srcOrd="0" destOrd="0" presId="urn:microsoft.com/office/officeart/2005/8/layout/hierarchy6"/>
    <dgm:cxn modelId="{7AED0E8A-9964-48E0-BD2F-0199F22368EA}" type="presParOf" srcId="{91DEB5ED-F6F2-4DC1-8103-1713EE543E33}" destId="{7258781C-1961-453B-84C8-8A16E74D4CA2}" srcOrd="0" destOrd="0" presId="urn:microsoft.com/office/officeart/2005/8/layout/hierarchy6"/>
    <dgm:cxn modelId="{2D4F33C8-F2AE-4BF3-A5E3-F91D677622A7}" type="presParOf" srcId="{7258781C-1961-453B-84C8-8A16E74D4CA2}" destId="{B0ADE6BB-F834-4F9B-8D7B-743203624154}" srcOrd="0" destOrd="0" presId="urn:microsoft.com/office/officeart/2005/8/layout/hierarchy6"/>
    <dgm:cxn modelId="{86DE9052-959B-4559-9FEE-71510977C739}" type="presParOf" srcId="{7258781C-1961-453B-84C8-8A16E74D4CA2}" destId="{C5034B21-FA44-43EC-A179-12B5802D72CE}" srcOrd="1" destOrd="0" presId="urn:microsoft.com/office/officeart/2005/8/layout/hierarchy6"/>
    <dgm:cxn modelId="{52718B43-9B2F-4AD9-8BDA-025F0087D5B1}" type="presParOf" srcId="{C5034B21-FA44-43EC-A179-12B5802D72CE}" destId="{D78DB1E7-9582-4E9A-A152-C84D53EBECCC}" srcOrd="0" destOrd="0" presId="urn:microsoft.com/office/officeart/2005/8/layout/hierarchy6"/>
    <dgm:cxn modelId="{F1AF05E6-49C8-4658-9A80-41E23A4E9180}" type="presParOf" srcId="{C5034B21-FA44-43EC-A179-12B5802D72CE}" destId="{4D490E98-634A-46C0-927A-9826A6F4668E}" srcOrd="1" destOrd="0" presId="urn:microsoft.com/office/officeart/2005/8/layout/hierarchy6"/>
    <dgm:cxn modelId="{8917026B-D68A-4BE6-B4A8-F5CD3EE28E2B}" type="presParOf" srcId="{4D490E98-634A-46C0-927A-9826A6F4668E}" destId="{4A898C45-7F66-4767-85CA-3DAA1F502464}" srcOrd="0" destOrd="0" presId="urn:microsoft.com/office/officeart/2005/8/layout/hierarchy6"/>
    <dgm:cxn modelId="{6AFE1F13-FE85-4226-A151-F4819A8BEF43}" type="presParOf" srcId="{4D490E98-634A-46C0-927A-9826A6F4668E}" destId="{17FAE138-6EBB-464D-8B63-7E7A62BFBD51}" srcOrd="1" destOrd="0" presId="urn:microsoft.com/office/officeart/2005/8/layout/hierarchy6"/>
    <dgm:cxn modelId="{E5CE1DA2-31D3-48C3-85F6-52BD61AC58CD}" type="presParOf" srcId="{17FAE138-6EBB-464D-8B63-7E7A62BFBD51}" destId="{40F238B6-E271-47D3-8607-472D0012DB05}" srcOrd="0" destOrd="0" presId="urn:microsoft.com/office/officeart/2005/8/layout/hierarchy6"/>
    <dgm:cxn modelId="{F6C7EF59-4D3B-4E58-98F7-8EABC8A31855}" type="presParOf" srcId="{17FAE138-6EBB-464D-8B63-7E7A62BFBD51}" destId="{F8757227-9648-4B67-A8C2-17B14CAF5BFD}" srcOrd="1" destOrd="0" presId="urn:microsoft.com/office/officeart/2005/8/layout/hierarchy6"/>
    <dgm:cxn modelId="{6FAA7B9B-17E5-4738-AE70-E1192A5FD652}" type="presParOf" srcId="{F8757227-9648-4B67-A8C2-17B14CAF5BFD}" destId="{7DF9EBB6-A2EB-47DF-81F7-2447735573BD}" srcOrd="0" destOrd="0" presId="urn:microsoft.com/office/officeart/2005/8/layout/hierarchy6"/>
    <dgm:cxn modelId="{136A64F0-5A87-48B9-92C2-AC3983A28193}" type="presParOf" srcId="{F8757227-9648-4B67-A8C2-17B14CAF5BFD}" destId="{300D0019-4338-4C98-83E6-78FEAA40D305}" srcOrd="1" destOrd="0" presId="urn:microsoft.com/office/officeart/2005/8/layout/hierarchy6"/>
    <dgm:cxn modelId="{80145047-7D31-45C5-B8F5-5158F062D901}" type="presParOf" srcId="{17FAE138-6EBB-464D-8B63-7E7A62BFBD51}" destId="{3D73EBAA-29F6-4C86-BC69-95A0A277E73B}" srcOrd="2" destOrd="0" presId="urn:microsoft.com/office/officeart/2005/8/layout/hierarchy6"/>
    <dgm:cxn modelId="{FC53471C-0C27-4BA4-A200-CB6EECA8CAFF}" type="presParOf" srcId="{17FAE138-6EBB-464D-8B63-7E7A62BFBD51}" destId="{05011F36-2C1D-41CF-9932-1EF94B07C843}" srcOrd="3" destOrd="0" presId="urn:microsoft.com/office/officeart/2005/8/layout/hierarchy6"/>
    <dgm:cxn modelId="{433F16B7-3008-4525-AFB0-0D400EDA2728}" type="presParOf" srcId="{05011F36-2C1D-41CF-9932-1EF94B07C843}" destId="{6781E838-F6FB-44E3-BC78-544D1E8D9855}" srcOrd="0" destOrd="0" presId="urn:microsoft.com/office/officeart/2005/8/layout/hierarchy6"/>
    <dgm:cxn modelId="{97367929-B274-4181-B5F0-330B8D4C92E9}" type="presParOf" srcId="{05011F36-2C1D-41CF-9932-1EF94B07C843}" destId="{103123A8-0B6C-429F-92D3-AA6B1FB9923A}" srcOrd="1" destOrd="0" presId="urn:microsoft.com/office/officeart/2005/8/layout/hierarchy6"/>
    <dgm:cxn modelId="{47AA59B7-4A90-419D-9554-1D9B0DCD3AA8}" type="presParOf" srcId="{C5034B21-FA44-43EC-A179-12B5802D72CE}" destId="{E0739BB1-8B8A-4DB0-86FC-EF0A0A617A57}" srcOrd="2" destOrd="0" presId="urn:microsoft.com/office/officeart/2005/8/layout/hierarchy6"/>
    <dgm:cxn modelId="{282A5B15-891A-480F-8AEB-7F85FFEF6953}" type="presParOf" srcId="{C5034B21-FA44-43EC-A179-12B5802D72CE}" destId="{B0D522FF-EA52-458E-BDBB-9A6DF8314153}" srcOrd="3" destOrd="0" presId="urn:microsoft.com/office/officeart/2005/8/layout/hierarchy6"/>
    <dgm:cxn modelId="{7889C249-068B-4E4F-B290-728E8A23A9FC}" type="presParOf" srcId="{B0D522FF-EA52-458E-BDBB-9A6DF8314153}" destId="{BEC88135-D33F-44AF-A1B4-99E093BF30B4}" srcOrd="0" destOrd="0" presId="urn:microsoft.com/office/officeart/2005/8/layout/hierarchy6"/>
    <dgm:cxn modelId="{C6B0C25D-AEEA-479B-A2E8-61C17B9EAAFB}" type="presParOf" srcId="{B0D522FF-EA52-458E-BDBB-9A6DF8314153}" destId="{BB684B5D-A582-48C1-ADBE-5D4EE84717A2}" srcOrd="1" destOrd="0" presId="urn:microsoft.com/office/officeart/2005/8/layout/hierarchy6"/>
    <dgm:cxn modelId="{36AA7C61-4C9F-49CB-8502-3163B8721DDC}" type="presParOf" srcId="{C5034B21-FA44-43EC-A179-12B5802D72CE}" destId="{A104A46F-0FD5-4792-9776-559BBF3F0EB3}" srcOrd="4" destOrd="0" presId="urn:microsoft.com/office/officeart/2005/8/layout/hierarchy6"/>
    <dgm:cxn modelId="{8CCEBA87-36C0-422D-B238-0F3076E2F238}" type="presParOf" srcId="{C5034B21-FA44-43EC-A179-12B5802D72CE}" destId="{84C461D8-F782-4CE8-AB23-87C6167B22EB}" srcOrd="5" destOrd="0" presId="urn:microsoft.com/office/officeart/2005/8/layout/hierarchy6"/>
    <dgm:cxn modelId="{8566B02F-0F18-4987-B7AB-E27717E839AE}" type="presParOf" srcId="{84C461D8-F782-4CE8-AB23-87C6167B22EB}" destId="{F2E56057-2551-4CE8-902C-20929DFE1E17}" srcOrd="0" destOrd="0" presId="urn:microsoft.com/office/officeart/2005/8/layout/hierarchy6"/>
    <dgm:cxn modelId="{0B001747-7EF4-4532-84F2-ED80D96B60F3}" type="presParOf" srcId="{84C461D8-F782-4CE8-AB23-87C6167B22EB}" destId="{A848A8C0-37CE-449C-9409-F4D18D542C61}" srcOrd="1" destOrd="0" presId="urn:microsoft.com/office/officeart/2005/8/layout/hierarchy6"/>
    <dgm:cxn modelId="{5454AF83-2A8C-48A4-BC28-DD8EF6D3BE99}" type="presParOf" srcId="{D49CF3D7-F18A-4747-AFA8-F6884FF2EF6D}" destId="{5D30752A-F7C4-4A26-8175-AA6C87A54987}" srcOrd="1" destOrd="0" presId="urn:microsoft.com/office/officeart/2005/8/layout/hierarchy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D7A5EF-3D49-4983-B7FA-DB0599E0D441}">
      <dsp:nvSpPr>
        <dsp:cNvPr id="0" name=""/>
        <dsp:cNvSpPr/>
      </dsp:nvSpPr>
      <dsp:spPr>
        <a:xfrm>
          <a:off x="870671" y="-83787"/>
          <a:ext cx="4354656" cy="4354656"/>
        </a:xfrm>
        <a:prstGeom prst="circularArrow">
          <a:avLst>
            <a:gd name="adj1" fmla="val 4668"/>
            <a:gd name="adj2" fmla="val 272909"/>
            <a:gd name="adj3" fmla="val 12995982"/>
            <a:gd name="adj4" fmla="val 17919643"/>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9FA031-1960-4774-9A8B-2F44BDA155C1}">
      <dsp:nvSpPr>
        <dsp:cNvPr id="0" name=""/>
        <dsp:cNvSpPr/>
      </dsp:nvSpPr>
      <dsp:spPr>
        <a:xfrm>
          <a:off x="1659433" y="1626"/>
          <a:ext cx="2777132" cy="1388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Régime alimentaire inadéquat</a:t>
          </a:r>
          <a:endParaRPr lang="fr-FR" sz="1600" kern="1200" dirty="0"/>
        </a:p>
      </dsp:txBody>
      <dsp:txXfrm>
        <a:off x="1727217" y="69410"/>
        <a:ext cx="2641564" cy="1252998"/>
      </dsp:txXfrm>
    </dsp:sp>
    <dsp:sp modelId="{EF0BECC3-BC24-4BA2-881D-E27D343A5C24}">
      <dsp:nvSpPr>
        <dsp:cNvPr id="0" name=""/>
        <dsp:cNvSpPr/>
      </dsp:nvSpPr>
      <dsp:spPr>
        <a:xfrm>
          <a:off x="3223044" y="1565236"/>
          <a:ext cx="2777132" cy="1388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Perte de poids, fiable développement, diminution de l’immunité, augmentation de la vulnérabilité</a:t>
          </a:r>
          <a:endParaRPr lang="fr-FR" sz="1600" kern="1200" dirty="0"/>
        </a:p>
      </dsp:txBody>
      <dsp:txXfrm>
        <a:off x="3290828" y="1633020"/>
        <a:ext cx="2641564" cy="1252998"/>
      </dsp:txXfrm>
    </dsp:sp>
    <dsp:sp modelId="{CA76D1A6-7DFD-4D2C-93EC-C127D223A82B}">
      <dsp:nvSpPr>
        <dsp:cNvPr id="0" name=""/>
        <dsp:cNvSpPr/>
      </dsp:nvSpPr>
      <dsp:spPr>
        <a:xfrm>
          <a:off x="1659433" y="3128847"/>
          <a:ext cx="2777132" cy="1388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Augmentation de la sévérité et de la durée des maladies</a:t>
          </a:r>
          <a:endParaRPr lang="fr-FR" sz="1600" kern="1200" dirty="0"/>
        </a:p>
      </dsp:txBody>
      <dsp:txXfrm>
        <a:off x="1727217" y="3196631"/>
        <a:ext cx="2641564" cy="1252998"/>
      </dsp:txXfrm>
    </dsp:sp>
    <dsp:sp modelId="{792CDFAA-61D9-401C-8BF7-C727AC495B72}">
      <dsp:nvSpPr>
        <dsp:cNvPr id="0" name=""/>
        <dsp:cNvSpPr/>
      </dsp:nvSpPr>
      <dsp:spPr>
        <a:xfrm>
          <a:off x="95822" y="1565236"/>
          <a:ext cx="2777132" cy="13885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fr-FR" sz="1600" kern="1200" dirty="0" smtClean="0"/>
            <a:t>Perte d’appétit, mauvaise assimilation, carences en énergie et nutriments</a:t>
          </a:r>
          <a:endParaRPr lang="fr-FR" sz="1600" kern="1200" dirty="0"/>
        </a:p>
      </dsp:txBody>
      <dsp:txXfrm>
        <a:off x="163606" y="1633020"/>
        <a:ext cx="2641564" cy="12529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81F54-E3E1-4C60-9FBF-EC5BD4B95273}">
      <dsp:nvSpPr>
        <dsp:cNvPr id="0" name=""/>
        <dsp:cNvSpPr/>
      </dsp:nvSpPr>
      <dsp:spPr>
        <a:xfrm>
          <a:off x="1427172" y="251561"/>
          <a:ext cx="3413760" cy="3413760"/>
        </a:xfrm>
        <a:prstGeom prst="pie">
          <a:avLst>
            <a:gd name="adj1" fmla="val 16200000"/>
            <a:gd name="adj2" fmla="val 2052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Education</a:t>
          </a:r>
          <a:endParaRPr lang="fr-FR" sz="1400" kern="1200" dirty="0"/>
        </a:p>
      </dsp:txBody>
      <dsp:txXfrm>
        <a:off x="3208017" y="825398"/>
        <a:ext cx="1097280" cy="731520"/>
      </dsp:txXfrm>
    </dsp:sp>
    <dsp:sp modelId="{616A1ADF-95ED-4B7B-BA18-037C43AB6DBD}">
      <dsp:nvSpPr>
        <dsp:cNvPr id="0" name=""/>
        <dsp:cNvSpPr/>
      </dsp:nvSpPr>
      <dsp:spPr>
        <a:xfrm>
          <a:off x="1418336" y="342595"/>
          <a:ext cx="3413760" cy="3413760"/>
        </a:xfrm>
        <a:prstGeom prst="pie">
          <a:avLst>
            <a:gd name="adj1" fmla="val 20520000"/>
            <a:gd name="adj2" fmla="val 32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Egalité</a:t>
          </a:r>
        </a:p>
        <a:p>
          <a:pPr lvl="0" algn="ctr" defTabSz="622300">
            <a:lnSpc>
              <a:spcPct val="90000"/>
            </a:lnSpc>
            <a:spcBef>
              <a:spcPct val="0"/>
            </a:spcBef>
            <a:spcAft>
              <a:spcPct val="35000"/>
            </a:spcAft>
          </a:pPr>
          <a:r>
            <a:rPr lang="fr-FR" sz="1400" kern="1200" dirty="0" smtClean="0"/>
            <a:t>Genre</a:t>
          </a:r>
          <a:endParaRPr lang="fr-FR" sz="1400" kern="1200" dirty="0"/>
        </a:p>
      </dsp:txBody>
      <dsp:txXfrm>
        <a:off x="3616960" y="1902358"/>
        <a:ext cx="1016000" cy="812800"/>
      </dsp:txXfrm>
    </dsp:sp>
    <dsp:sp modelId="{7E599BE2-63CB-4396-8F59-6623CC288389}">
      <dsp:nvSpPr>
        <dsp:cNvPr id="0" name=""/>
        <dsp:cNvSpPr/>
      </dsp:nvSpPr>
      <dsp:spPr>
        <a:xfrm>
          <a:off x="1341120" y="398678"/>
          <a:ext cx="3413760" cy="3413760"/>
        </a:xfrm>
        <a:prstGeom prst="pie">
          <a:avLst>
            <a:gd name="adj1" fmla="val 3240000"/>
            <a:gd name="adj2" fmla="val 756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Agriculture </a:t>
          </a:r>
        </a:p>
        <a:p>
          <a:pPr lvl="0" algn="ctr" defTabSz="622300">
            <a:lnSpc>
              <a:spcPct val="90000"/>
            </a:lnSpc>
            <a:spcBef>
              <a:spcPct val="0"/>
            </a:spcBef>
            <a:spcAft>
              <a:spcPct val="35000"/>
            </a:spcAft>
          </a:pPr>
          <a:r>
            <a:rPr lang="fr-FR" sz="1400" kern="1200" dirty="0" smtClean="0"/>
            <a:t>Local</a:t>
          </a:r>
          <a:endParaRPr lang="fr-FR" sz="1400" kern="1200" dirty="0"/>
        </a:p>
      </dsp:txBody>
      <dsp:txXfrm>
        <a:off x="2560320" y="2796438"/>
        <a:ext cx="975360" cy="894080"/>
      </dsp:txXfrm>
    </dsp:sp>
    <dsp:sp modelId="{5C60CD8F-5C9F-4483-BD29-3A7C796B1D02}">
      <dsp:nvSpPr>
        <dsp:cNvPr id="0" name=""/>
        <dsp:cNvSpPr/>
      </dsp:nvSpPr>
      <dsp:spPr>
        <a:xfrm>
          <a:off x="1263904" y="342595"/>
          <a:ext cx="3413760" cy="3413760"/>
        </a:xfrm>
        <a:prstGeom prst="pie">
          <a:avLst>
            <a:gd name="adj1" fmla="val 7560000"/>
            <a:gd name="adj2" fmla="val 11880000"/>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Filets de </a:t>
          </a:r>
        </a:p>
        <a:p>
          <a:pPr lvl="0" algn="ctr" defTabSz="622300">
            <a:lnSpc>
              <a:spcPct val="90000"/>
            </a:lnSpc>
            <a:spcBef>
              <a:spcPct val="0"/>
            </a:spcBef>
            <a:spcAft>
              <a:spcPct val="35000"/>
            </a:spcAft>
          </a:pPr>
          <a:r>
            <a:rPr lang="fr-FR" sz="1400" kern="1200" dirty="0" smtClean="0"/>
            <a:t>Protection</a:t>
          </a:r>
          <a:endParaRPr lang="fr-FR" sz="1400" kern="1200" dirty="0"/>
        </a:p>
      </dsp:txBody>
      <dsp:txXfrm>
        <a:off x="1463040" y="1902358"/>
        <a:ext cx="1016000" cy="812800"/>
      </dsp:txXfrm>
    </dsp:sp>
    <dsp:sp modelId="{CAF9EFF7-3604-4D85-BDF1-9CC33D779BF4}">
      <dsp:nvSpPr>
        <dsp:cNvPr id="0" name=""/>
        <dsp:cNvSpPr/>
      </dsp:nvSpPr>
      <dsp:spPr>
        <a:xfrm>
          <a:off x="1293164" y="251561"/>
          <a:ext cx="3413760" cy="3413760"/>
        </a:xfrm>
        <a:prstGeom prst="pie">
          <a:avLst>
            <a:gd name="adj1" fmla="val 11880000"/>
            <a:gd name="adj2" fmla="val 162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fr-FR" sz="1400" kern="1200" dirty="0" smtClean="0"/>
            <a:t>Nutrition</a:t>
          </a:r>
          <a:endParaRPr lang="fr-FR" sz="1400" kern="1200" dirty="0"/>
        </a:p>
      </dsp:txBody>
      <dsp:txXfrm>
        <a:off x="1828800" y="825398"/>
        <a:ext cx="1097280" cy="731520"/>
      </dsp:txXfrm>
    </dsp:sp>
    <dsp:sp modelId="{430E8C0F-1E88-4C50-A57B-3A250240010D}">
      <dsp:nvSpPr>
        <dsp:cNvPr id="0" name=""/>
        <dsp:cNvSpPr/>
      </dsp:nvSpPr>
      <dsp:spPr>
        <a:xfrm>
          <a:off x="1215683" y="40233"/>
          <a:ext cx="3836416" cy="3836416"/>
        </a:xfrm>
        <a:prstGeom prst="circularArrow">
          <a:avLst>
            <a:gd name="adj1" fmla="val 5085"/>
            <a:gd name="adj2" fmla="val 327528"/>
            <a:gd name="adj3" fmla="val 20192361"/>
            <a:gd name="adj4" fmla="val 16200324"/>
            <a:gd name="adj5" fmla="val 5932"/>
          </a:avLst>
        </a:prstGeom>
        <a:solidFill>
          <a:schemeClr val="tx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28ACB6F9-5A88-4CD4-8A00-57431F4B5B06}">
      <dsp:nvSpPr>
        <dsp:cNvPr id="0" name=""/>
        <dsp:cNvSpPr/>
      </dsp:nvSpPr>
      <dsp:spPr>
        <a:xfrm>
          <a:off x="1207243" y="131237"/>
          <a:ext cx="3836416" cy="3836416"/>
        </a:xfrm>
        <a:prstGeom prst="circularArrow">
          <a:avLst>
            <a:gd name="adj1" fmla="val 5085"/>
            <a:gd name="adj2" fmla="val 327528"/>
            <a:gd name="adj3" fmla="val 2912753"/>
            <a:gd name="adj4" fmla="val 20519953"/>
            <a:gd name="adj5" fmla="val 5932"/>
          </a:avLst>
        </a:prstGeom>
        <a:solidFill>
          <a:schemeClr val="tx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8E28A0E7-CDE3-439B-8FD5-2E908EAF199B}">
      <dsp:nvSpPr>
        <dsp:cNvPr id="0" name=""/>
        <dsp:cNvSpPr/>
      </dsp:nvSpPr>
      <dsp:spPr>
        <a:xfrm>
          <a:off x="1129792" y="187491"/>
          <a:ext cx="3836416" cy="3836416"/>
        </a:xfrm>
        <a:prstGeom prst="circularArrow">
          <a:avLst>
            <a:gd name="adj1" fmla="val 5085"/>
            <a:gd name="adj2" fmla="val 327528"/>
            <a:gd name="adj3" fmla="val 7232777"/>
            <a:gd name="adj4" fmla="val 3239695"/>
            <a:gd name="adj5" fmla="val 5932"/>
          </a:avLst>
        </a:prstGeom>
        <a:solidFill>
          <a:schemeClr val="tx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BFFE5558-91D1-4486-AADA-83C9373D030F}">
      <dsp:nvSpPr>
        <dsp:cNvPr id="0" name=""/>
        <dsp:cNvSpPr/>
      </dsp:nvSpPr>
      <dsp:spPr>
        <a:xfrm>
          <a:off x="1052340" y="131237"/>
          <a:ext cx="3836416" cy="3836416"/>
        </a:xfrm>
        <a:prstGeom prst="circularArrow">
          <a:avLst>
            <a:gd name="adj1" fmla="val 5085"/>
            <a:gd name="adj2" fmla="val 327528"/>
            <a:gd name="adj3" fmla="val 11552519"/>
            <a:gd name="adj4" fmla="val 7559718"/>
            <a:gd name="adj5" fmla="val 5932"/>
          </a:avLst>
        </a:prstGeom>
        <a:solidFill>
          <a:schemeClr val="tx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731F4590-F173-4EC9-9673-1355ED55675B}">
      <dsp:nvSpPr>
        <dsp:cNvPr id="0" name=""/>
        <dsp:cNvSpPr/>
      </dsp:nvSpPr>
      <dsp:spPr>
        <a:xfrm>
          <a:off x="1081997" y="40233"/>
          <a:ext cx="3836416" cy="3836416"/>
        </a:xfrm>
        <a:prstGeom prst="circularArrow">
          <a:avLst>
            <a:gd name="adj1" fmla="val 5085"/>
            <a:gd name="adj2" fmla="val 327528"/>
            <a:gd name="adj3" fmla="val 15872148"/>
            <a:gd name="adj4" fmla="val 11880111"/>
            <a:gd name="adj5" fmla="val 5932"/>
          </a:avLst>
        </a:prstGeom>
        <a:solidFill>
          <a:schemeClr val="tx1">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BEB1C76C-E7F6-144F-83F7-4BBA30215E2C}" type="datetimeFigureOut">
              <a:rPr lang="fr-FR" smtClean="0"/>
              <a:t>14/02/2021</a:t>
            </a:fld>
            <a:endParaRPr lang="fr-F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989CCC-5FC6-F141-82E1-CC45A867ECCD}" type="slidenum">
              <a:rPr lang="fr-FR" smtClean="0"/>
              <a:t>‹N°›</a:t>
            </a:fld>
            <a:endParaRPr lang="fr-FR"/>
          </a:p>
        </p:txBody>
      </p:sp>
    </p:spTree>
    <p:extLst>
      <p:ext uri="{BB962C8B-B14F-4D97-AF65-F5344CB8AC3E}">
        <p14:creationId xmlns:p14="http://schemas.microsoft.com/office/powerpoint/2010/main" val="3483475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b="1" dirty="0" smtClean="0"/>
              <a:t>Diapo 1.</a:t>
            </a:r>
            <a:r>
              <a:rPr lang="fr-FR" b="1" baseline="0" dirty="0" smtClean="0"/>
              <a:t> Titre de la session. Interventions et approches sensibles a la nutrition.</a:t>
            </a:r>
          </a:p>
          <a:p>
            <a:endParaRPr lang="fr-FR"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Cette problématique</a:t>
            </a:r>
            <a:r>
              <a:rPr lang="fr-FR" baseline="0" dirty="0" smtClean="0"/>
              <a:t> est aussi importante (</a:t>
            </a:r>
            <a:r>
              <a:rPr lang="fr-FR" b="1" baseline="0" dirty="0" smtClean="0"/>
              <a:t>intimement liée </a:t>
            </a:r>
            <a:r>
              <a:rPr lang="fr-FR" b="1" dirty="0" smtClean="0"/>
              <a:t>à</a:t>
            </a:r>
            <a:r>
              <a:rPr lang="fr-FR" b="1" baseline="0" dirty="0" smtClean="0"/>
              <a:t> notre santé et environnement</a:t>
            </a:r>
            <a:r>
              <a:rPr lang="fr-FR" baseline="0" dirty="0" smtClean="0"/>
              <a:t>) que </a:t>
            </a:r>
            <a:r>
              <a:rPr lang="fr-FR" b="1" baseline="0" dirty="0" smtClean="0"/>
              <a:t>large et complexe</a:t>
            </a:r>
            <a:r>
              <a:rPr lang="fr-FR" b="0" baseline="0" dirty="0" smtClean="0"/>
              <a:t>.</a:t>
            </a:r>
            <a:r>
              <a:rPr lang="fr-FR" baseline="0" dirty="0" smtClean="0"/>
              <a:t> C’est pourquoi l’objectif de cette présentation est de </a:t>
            </a:r>
            <a:r>
              <a:rPr lang="fr-FR" b="1" baseline="0" dirty="0" smtClean="0"/>
              <a:t>survoler</a:t>
            </a:r>
            <a:r>
              <a:rPr lang="fr-FR" baseline="0" dirty="0" smtClean="0"/>
              <a:t> </a:t>
            </a:r>
            <a:r>
              <a:rPr lang="fr-FR" b="1" baseline="0" dirty="0" smtClean="0"/>
              <a:t>brièvement certains aspects des déterminants sous-jacents de la malnutrition en particulier </a:t>
            </a:r>
            <a:r>
              <a:rPr lang="fr-FR" baseline="0" dirty="0" smtClean="0"/>
              <a:t>l’importance de </a:t>
            </a:r>
            <a:r>
              <a:rPr lang="fr-FR" b="1" baseline="0" dirty="0" smtClean="0"/>
              <a:t>transformer et adapter </a:t>
            </a:r>
            <a:r>
              <a:rPr lang="fr-FR" baseline="0" dirty="0" smtClean="0"/>
              <a:t>les </a:t>
            </a:r>
            <a:r>
              <a:rPr lang="fr-FR" b="1" baseline="0" dirty="0" smtClean="0"/>
              <a:t>systèmes sanitaires, environnementaux, alimentaires</a:t>
            </a:r>
            <a:r>
              <a:rPr lang="fr-FR" b="0" baseline="0" dirty="0" smtClean="0"/>
              <a:t>, d’éducation et de </a:t>
            </a:r>
            <a:r>
              <a:rPr lang="fr-FR" baseline="0" dirty="0" smtClean="0"/>
              <a:t>protection sociale.</a:t>
            </a:r>
            <a:endParaRPr lang="fr-FR" dirty="0" smtClean="0"/>
          </a:p>
          <a:p>
            <a:endParaRPr lang="fr-FR" dirty="0" smtClean="0"/>
          </a:p>
          <a:p>
            <a:r>
              <a:rPr lang="fr-FR" b="1" dirty="0" smtClean="0"/>
              <a:t>25 secondes.</a:t>
            </a:r>
            <a:endParaRPr lang="fr-FR" b="1"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2631495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10.</a:t>
            </a:r>
            <a:r>
              <a:rPr lang="fr-FR" b="1" baseline="0" dirty="0" smtClean="0"/>
              <a:t> T</a:t>
            </a:r>
            <a:r>
              <a:rPr lang="fr-FR" b="1" dirty="0" smtClean="0"/>
              <a:t>itre du chapitre portant sur le système sanitaire et la nutrition</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10</a:t>
            </a:fld>
            <a:endParaRPr lang="fr-FR">
              <a:solidFill>
                <a:prstClr val="black"/>
              </a:solidFill>
            </a:endParaRPr>
          </a:p>
        </p:txBody>
      </p:sp>
    </p:spTree>
    <p:extLst>
      <p:ext uri="{BB962C8B-B14F-4D97-AF65-F5344CB8AC3E}">
        <p14:creationId xmlns:p14="http://schemas.microsoft.com/office/powerpoint/2010/main" val="1492393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b="1" dirty="0" smtClean="0"/>
              <a:t>Diapo 11. Lien entre santé</a:t>
            </a:r>
            <a:r>
              <a:rPr lang="fr-FR" sz="1200" b="1" baseline="0" dirty="0" smtClean="0"/>
              <a:t> et nutrition</a:t>
            </a:r>
          </a:p>
          <a:p>
            <a:pPr marL="0" indent="0">
              <a:buNone/>
            </a:pPr>
            <a:endParaRPr lang="fr-FR" sz="1200" b="1" dirty="0" smtClean="0"/>
          </a:p>
          <a:p>
            <a:pPr eaLnBrk="0" hangingPunct="0"/>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maladies</a:t>
            </a:r>
            <a:r>
              <a:rPr lang="fr-FR" sz="1200" kern="1200" dirty="0" smtClean="0">
                <a:solidFill>
                  <a:schemeClr val="tx1"/>
                </a:solidFill>
                <a:effectLst/>
                <a:latin typeface="+mn-lt"/>
                <a:ea typeface="+mn-ea"/>
                <a:cs typeface="+mn-cs"/>
              </a:rPr>
              <a:t> (morbidité et mortalité) sont des déterminants majeurs de malnutrition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infections, les maladies transmissibles et les épidémies, le cercle vicieux infection – malnutrition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santé reproductive car elle détermine l'état nutritionnel de la mère et perpétue le cycle intergénérationnel de la malnutrition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VIH/Sida et maladies chroniques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Présence d’épidémies.</a:t>
            </a:r>
          </a:p>
          <a:p>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a:t>
            </a:r>
            <a:r>
              <a:rPr lang="fr-FR" sz="1200" b="1" kern="1200" dirty="0" smtClean="0">
                <a:solidFill>
                  <a:schemeClr val="tx1"/>
                </a:solidFill>
                <a:effectLst/>
                <a:latin typeface="+mn-lt"/>
                <a:ea typeface="+mn-ea"/>
                <a:cs typeface="+mn-cs"/>
              </a:rPr>
              <a:t>système de santé </a:t>
            </a:r>
            <a:r>
              <a:rPr lang="fr-FR" sz="1200" kern="1200" dirty="0" smtClean="0">
                <a:solidFill>
                  <a:schemeClr val="tx1"/>
                </a:solidFill>
                <a:effectLst/>
                <a:latin typeface="+mn-lt"/>
                <a:ea typeface="+mn-ea"/>
                <a:cs typeface="+mn-cs"/>
              </a:rPr>
              <a:t>lui-même en termes de qualité et d'accès.</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politiques et stratégies, le cadre institutionnel et le financement du système sanitaire déterminent la qualité des soins de santé, leur efficacité et l'accès de la population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Ainsi, la disponibilité de ressources (matériel, techniques et humaines) et la capacité du système a un impact majeur sur : (1) la lutte contre les déterminants de la malnutrition (soins préventifs et curatifs, principalement pendant la période des 1 000 jours) ; et (2) la prise en charge des cas : dès son identification et diagnostic à son traitement et suivi.</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1590590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Diapo 12.</a:t>
            </a:r>
            <a:r>
              <a:rPr lang="fr-FR" sz="1200" b="1" kern="1200" baseline="0" dirty="0" smtClean="0">
                <a:solidFill>
                  <a:schemeClr val="tx1"/>
                </a:solidFill>
                <a:effectLst/>
                <a:latin typeface="+mn-lt"/>
                <a:ea typeface="+mn-ea"/>
                <a:cs typeface="+mn-cs"/>
              </a:rPr>
              <a:t> L</a:t>
            </a:r>
            <a:r>
              <a:rPr lang="fr-FR" sz="1200" b="1" kern="1200" dirty="0" smtClean="0">
                <a:solidFill>
                  <a:schemeClr val="tx1"/>
                </a:solidFill>
                <a:effectLst/>
                <a:latin typeface="+mn-lt"/>
                <a:ea typeface="+mn-ea"/>
                <a:cs typeface="+mn-cs"/>
              </a:rPr>
              <a:t>e cercle vicieux infection-malnutrition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Les infections, les maladies transmissibles et les épidémies constituent un des déterminants majeurs de malnutrition. Leur impact apparait sur le schéma suivant qui montre le </a:t>
            </a:r>
            <a:r>
              <a:rPr lang="fr-FR" sz="1200" b="1" kern="1200" dirty="0" smtClean="0">
                <a:solidFill>
                  <a:schemeClr val="tx1"/>
                </a:solidFill>
                <a:effectLst/>
                <a:latin typeface="+mn-lt"/>
                <a:ea typeface="+mn-ea"/>
                <a:cs typeface="+mn-cs"/>
              </a:rPr>
              <a:t>cercle vicieux entre infection et malnutrition</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malnutrition augmente le risque d’infection et les infections peuvent entrainer la malnutrition.</a:t>
            </a:r>
            <a:endParaRPr lang="x-none" sz="1200" kern="1200" dirty="0" smtClean="0">
              <a:solidFill>
                <a:schemeClr val="tx1"/>
              </a:solidFill>
              <a:effectLst/>
              <a:latin typeface="+mn-lt"/>
              <a:ea typeface="+mn-ea"/>
              <a:cs typeface="+mn-cs"/>
            </a:endParaRP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noProof="0" dirty="0" smtClean="0"/>
              <a:t>Dans </a:t>
            </a:r>
            <a:r>
              <a:rPr lang="fr-FR" sz="1200" b="1" noProof="0" dirty="0" smtClean="0"/>
              <a:t>la fiche technique</a:t>
            </a:r>
            <a:r>
              <a:rPr lang="fr-FR" sz="1200" b="1" baseline="0" noProof="0" dirty="0" smtClean="0"/>
              <a:t> sur les interventions sensibles </a:t>
            </a:r>
            <a:r>
              <a:rPr lang="fr-FR" sz="1200" baseline="0" noProof="0" dirty="0" smtClean="0"/>
              <a:t>a la nutrition, u</a:t>
            </a:r>
            <a:r>
              <a:rPr lang="fr-FR" sz="1200" noProof="0" dirty="0" smtClean="0"/>
              <a:t>n tableau montre</a:t>
            </a:r>
            <a:r>
              <a:rPr lang="fr-FR" sz="1200" kern="1200" dirty="0" smtClean="0">
                <a:solidFill>
                  <a:schemeClr val="tx1"/>
                </a:solidFill>
                <a:effectLst/>
                <a:latin typeface="+mn-lt"/>
                <a:ea typeface="+mn-ea"/>
                <a:cs typeface="+mn-cs"/>
              </a:rPr>
              <a:t> les </a:t>
            </a:r>
            <a:r>
              <a:rPr lang="fr-FR" sz="1200" b="1" kern="1200" dirty="0" smtClean="0">
                <a:solidFill>
                  <a:schemeClr val="tx1"/>
                </a:solidFill>
                <a:effectLst/>
                <a:latin typeface="+mn-lt"/>
                <a:ea typeface="+mn-ea"/>
                <a:cs typeface="+mn-cs"/>
              </a:rPr>
              <a:t>interrelations</a:t>
            </a:r>
            <a:r>
              <a:rPr lang="fr-FR" sz="1200" kern="1200" dirty="0" smtClean="0">
                <a:solidFill>
                  <a:schemeClr val="tx1"/>
                </a:solidFill>
                <a:effectLst/>
                <a:latin typeface="+mn-lt"/>
                <a:ea typeface="+mn-ea"/>
                <a:cs typeface="+mn-cs"/>
              </a:rPr>
              <a:t> entre les infections les plus courantes (diarrhée, infections respiratoires, rougeole et paludisme) dans un contexte comme celui du Niger et la malnutrition, l'une ayant un impact sur l'autre et vice-versa.</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12</a:t>
            </a:fld>
            <a:endParaRPr lang="fr-FR">
              <a:solidFill>
                <a:prstClr val="black"/>
              </a:solidFill>
            </a:endParaRPr>
          </a:p>
        </p:txBody>
      </p:sp>
    </p:spTree>
    <p:extLst>
      <p:ext uri="{BB962C8B-B14F-4D97-AF65-F5344CB8AC3E}">
        <p14:creationId xmlns:p14="http://schemas.microsoft.com/office/powerpoint/2010/main" val="914157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13. VIH/SIDA</a:t>
            </a:r>
            <a:r>
              <a:rPr lang="fr-FR" sz="1200" b="1" kern="1200" baseline="0" dirty="0" smtClean="0">
                <a:solidFill>
                  <a:schemeClr val="tx1"/>
                </a:solidFill>
                <a:effectLst/>
                <a:latin typeface="+mn-lt"/>
                <a:ea typeface="+mn-ea"/>
                <a:cs typeface="+mn-cs"/>
              </a:rPr>
              <a:t> et la nutrition</a:t>
            </a:r>
          </a:p>
          <a:p>
            <a:endParaRPr lang="fr-FR" sz="1200" b="1"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Souvent négligées, la sécurité alimentaire et la nutrition sont essentielles pour les individus, les ménages et les communautés affectés par le VIH. L’absence de sécurité alimentaire et un mauvais état nutritionnel peuvent accélérer la progression vers des maladies liées au VIH, saper l’observance thérapeutique et la réaction à la thérapie antirétrovirale et exacerber les impacts socio-économiques du virus. L’infection du VIH elle-même affaiblit la sécurité alimentaire et la nutrition en réduisant la capacité de travail et la productivité et en compromettant les moyens d’existence des ménages.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VIH affaiblit l’état nutritionnel en compromettant le système immunitaire ainsi que la consommation, l’absorption et la mise en valeur des nutriments. La malnutrition peut aggraver les effets du VIH et accélérer l’évolution des maladies liées au VIH chez les personnes vivantes avec le virus. Les adultes vivants  avec le VIH ont des besoins énergétiques 10% à 30 % plus élevés que ceux d’un adulte en bonne santé non infecté par le VIH. Enfin, les enfants vivant avec le VIH ont des besoins de 50 % à 100 % plus élevés que les besoins normaux.</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disponibilité de la nourriture et une bonne nutrition sont donc cruciales pour garder plus longtemps en bonne santé les personnes vivant avec le VIH. Un corps plus fort, en meilleure santé, peut mieux résister aux infections opportunistes qui affectent les personnes vivantes avec le VIH, particulièrement dans des environnements pauvres en ressources où les services de santé préventive ne sont pas toujours disponibles.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13</a:t>
            </a:fld>
            <a:endParaRPr lang="fr-FR">
              <a:solidFill>
                <a:prstClr val="black"/>
              </a:solidFill>
            </a:endParaRPr>
          </a:p>
        </p:txBody>
      </p:sp>
    </p:spTree>
    <p:extLst>
      <p:ext uri="{BB962C8B-B14F-4D97-AF65-F5344CB8AC3E}">
        <p14:creationId xmlns:p14="http://schemas.microsoft.com/office/powerpoint/2010/main" val="29632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14.</a:t>
            </a:r>
            <a:r>
              <a:rPr lang="fr-FR" b="1" baseline="0" dirty="0" smtClean="0"/>
              <a:t> O</a:t>
            </a:r>
            <a:r>
              <a:rPr lang="fr-FR" b="1" dirty="0" smtClean="0"/>
              <a:t>pportunités</a:t>
            </a:r>
            <a:r>
              <a:rPr lang="fr-FR" b="1" baseline="0" dirty="0" smtClean="0"/>
              <a:t> du secteur santé</a:t>
            </a:r>
            <a:endParaRPr lang="fr-FR" b="1" dirty="0" smtClean="0"/>
          </a:p>
          <a:p>
            <a:endParaRPr lang="fr-FR" sz="1200" b="0" dirty="0" smtClean="0">
              <a:solidFill>
                <a:schemeClr val="accent6">
                  <a:lumMod val="75000"/>
                </a:schemeClr>
              </a:solidFill>
            </a:endParaRPr>
          </a:p>
          <a:p>
            <a:pPr eaLnBrk="0" hangingPunct="0"/>
            <a:r>
              <a:rPr lang="fr-FR" sz="1200" kern="1200" dirty="0" smtClean="0">
                <a:solidFill>
                  <a:schemeClr val="tx1"/>
                </a:solidFill>
                <a:effectLst/>
                <a:latin typeface="+mn-lt"/>
                <a:ea typeface="+mn-ea"/>
                <a:cs typeface="+mn-cs"/>
              </a:rPr>
              <a:t>L’état de santé et la nutrition des mères ont des répercussions importantes sur la santé, le bien-être et la nutrition des nourrissons perpétuant le </a:t>
            </a:r>
            <a:r>
              <a:rPr lang="fr-FR" sz="1200" b="1" kern="1200" dirty="0" smtClean="0">
                <a:solidFill>
                  <a:schemeClr val="tx1"/>
                </a:solidFill>
                <a:effectLst/>
                <a:latin typeface="+mn-lt"/>
                <a:ea typeface="+mn-ea"/>
                <a:cs typeface="+mn-cs"/>
              </a:rPr>
              <a:t>cycle intergénérationnel de la malnutrition</a:t>
            </a:r>
            <a:r>
              <a:rPr lang="fr-FR" sz="1200" kern="1200" dirty="0" smtClean="0">
                <a:solidFill>
                  <a:schemeClr val="tx1"/>
                </a:solidFill>
                <a:effectLst/>
                <a:latin typeface="+mn-lt"/>
                <a:ea typeface="+mn-ea"/>
                <a:cs typeface="+mn-cs"/>
              </a:rPr>
              <a:t>.</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grossesses précoces (&lt; 18 ans) ou tardives (&gt; 35 ans) présentent des risques pour la mère et l'enfant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Les carences alimentaires pendant la grossesse entraînent une mauvaise croissance intra-utérine, un faible poids à la naissance et un développement des enfants en dessous de la norme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Le paludisme pendant la grossesse augmente le risque de fausse couche et le faible poids à la naissance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L'insuffisance des soins en matière de </a:t>
            </a:r>
            <a:r>
              <a:rPr lang="fr-FR" sz="1200" b="1" kern="1200" dirty="0" smtClean="0">
                <a:solidFill>
                  <a:schemeClr val="tx1"/>
                </a:solidFill>
                <a:effectLst/>
                <a:latin typeface="+mn-lt"/>
                <a:ea typeface="+mn-ea"/>
                <a:cs typeface="+mn-cs"/>
              </a:rPr>
              <a:t>santé reproductive </a:t>
            </a:r>
            <a:r>
              <a:rPr lang="fr-FR" sz="1200" kern="1200" dirty="0" smtClean="0">
                <a:solidFill>
                  <a:schemeClr val="tx1"/>
                </a:solidFill>
                <a:effectLst/>
                <a:latin typeface="+mn-lt"/>
                <a:ea typeface="+mn-ea"/>
                <a:cs typeface="+mn-cs"/>
              </a:rPr>
              <a:t>contribue à la morbidité maternelle et néonatale et augmente la mortalité en cas d'urgence.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14</a:t>
            </a:fld>
            <a:endParaRPr lang="fr-FR">
              <a:solidFill>
                <a:prstClr val="black"/>
              </a:solidFill>
            </a:endParaRPr>
          </a:p>
        </p:txBody>
      </p:sp>
    </p:spTree>
    <p:extLst>
      <p:ext uri="{BB962C8B-B14F-4D97-AF65-F5344CB8AC3E}">
        <p14:creationId xmlns:p14="http://schemas.microsoft.com/office/powerpoint/2010/main" val="4067199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15.</a:t>
            </a:r>
            <a:r>
              <a:rPr lang="fr-FR" b="1" baseline="0" dirty="0" smtClean="0"/>
              <a:t> O</a:t>
            </a:r>
            <a:r>
              <a:rPr lang="fr-FR" b="1" dirty="0" smtClean="0"/>
              <a:t>pportunités</a:t>
            </a:r>
            <a:r>
              <a:rPr lang="fr-FR" b="1" baseline="0" dirty="0" smtClean="0"/>
              <a:t> du secteur santé</a:t>
            </a:r>
          </a:p>
          <a:p>
            <a:endParaRPr lang="fr-FR" b="1" baseline="0" dirty="0" smtClean="0"/>
          </a:p>
          <a:p>
            <a:r>
              <a:rPr lang="fr-FR" b="0" baseline="0" dirty="0" smtClean="0"/>
              <a:t>Voici quelques exemples d’interventions sensibles comme opportunités dans le domaine de la santé : </a:t>
            </a:r>
            <a:endParaRPr lang="fr-FR" b="0" dirty="0" smtClean="0"/>
          </a:p>
          <a:p>
            <a:endParaRPr lang="fr-FR" sz="1200" b="0" dirty="0" smtClean="0">
              <a:solidFill>
                <a:schemeClr val="accent6">
                  <a:lumMod val="75000"/>
                </a:schemeClr>
              </a:solidFill>
            </a:endParaRPr>
          </a:p>
          <a:p>
            <a:pPr marL="171450" indent="-171450">
              <a:buFont typeface="Arial" panose="020B0604020202020204" pitchFamily="34" charset="0"/>
              <a:buChar char="•"/>
            </a:pPr>
            <a:r>
              <a:rPr lang="fr-FR" sz="1200" dirty="0" smtClean="0"/>
              <a:t>Prévention et traitement des maladies courantes ou chroniques et autres activités préventives pendant l'enfance (vaccinations...) ;</a:t>
            </a:r>
          </a:p>
          <a:p>
            <a:pPr marL="171450" indent="-171450">
              <a:buFont typeface="Arial" panose="020B0604020202020204" pitchFamily="34" charset="0"/>
              <a:buChar char="•"/>
            </a:pPr>
            <a:r>
              <a:rPr lang="fr-FR" sz="1200" dirty="0" smtClean="0"/>
              <a:t>Supplémentation (vitamines / minéraux) pour les femmes enceintes et/ou allaitantes et les enfants de moins de 5 ans et déparasitage ;  </a:t>
            </a:r>
          </a:p>
          <a:p>
            <a:pPr marL="171450" indent="-171450">
              <a:buFont typeface="Arial" panose="020B0604020202020204" pitchFamily="34" charset="0"/>
              <a:buChar char="•"/>
            </a:pPr>
            <a:r>
              <a:rPr lang="fr-FR" sz="1200" dirty="0" smtClean="0"/>
              <a:t>Détection et traitement précoces de la malnutrition aiguë ;</a:t>
            </a:r>
          </a:p>
          <a:p>
            <a:pPr marL="171450" indent="-171450">
              <a:buFont typeface="Arial" panose="020B0604020202020204" pitchFamily="34" charset="0"/>
              <a:buChar char="•"/>
            </a:pPr>
            <a:r>
              <a:rPr lang="fr-FR" sz="1200" dirty="0" smtClean="0"/>
              <a:t>Services de planification familiale ;</a:t>
            </a:r>
          </a:p>
          <a:p>
            <a:pPr marL="171450" indent="-171450">
              <a:buFont typeface="Arial" panose="020B0604020202020204" pitchFamily="34" charset="0"/>
              <a:buChar char="•"/>
            </a:pPr>
            <a:r>
              <a:rPr lang="fr-FR" sz="1200" dirty="0" smtClean="0"/>
              <a:t>Soins psychologiques ;</a:t>
            </a:r>
          </a:p>
          <a:p>
            <a:pPr marL="171450" indent="-171450">
              <a:buFont typeface="Arial" panose="020B0604020202020204" pitchFamily="34" charset="0"/>
              <a:buChar char="•"/>
            </a:pPr>
            <a:r>
              <a:rPr lang="fr-FR" sz="1200" dirty="0" smtClean="0"/>
              <a:t>Journées de la santé des enfants : campagnes pour des interventions en matière de nutrition et de santé ;</a:t>
            </a:r>
          </a:p>
          <a:p>
            <a:pPr marL="171450" indent="-171450">
              <a:buFont typeface="Arial" panose="020B0604020202020204" pitchFamily="34" charset="0"/>
              <a:buChar char="•"/>
            </a:pPr>
            <a:r>
              <a:rPr lang="fr-FR" sz="1200" dirty="0" smtClean="0"/>
              <a:t>Coordination de la mobilisation sociale et des campagnes de sensibilisation sur la reconnaissance de la maladie et de la malnutrition et de leurs causes.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3919602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16. Eau, hygiène et assainissement et nutrition</a:t>
            </a:r>
            <a:r>
              <a:rPr lang="fr-FR" sz="1200" kern="1200" dirty="0" smtClean="0">
                <a:solidFill>
                  <a:schemeClr val="tx1"/>
                </a:solidFill>
                <a:effectLst/>
                <a:latin typeface="+mn-lt"/>
                <a:ea typeface="+mn-ea"/>
                <a:cs typeface="+mn-cs"/>
              </a:rPr>
              <a:t> </a:t>
            </a:r>
          </a:p>
          <a:p>
            <a:endParaRPr lang="fr-FR" sz="1200" b="0" dirty="0" smtClean="0">
              <a:solidFill>
                <a:schemeClr val="accent6">
                  <a:lumMod val="75000"/>
                </a:schemeClr>
              </a:solidFill>
            </a:endParaRPr>
          </a:p>
          <a:p>
            <a:r>
              <a:rPr lang="fr-FR" sz="1200" b="0" dirty="0" smtClean="0">
                <a:solidFill>
                  <a:schemeClr val="accent6">
                    <a:lumMod val="75000"/>
                  </a:schemeClr>
                </a:solidFill>
              </a:rPr>
              <a:t>Après avoir présenté les interventions sensibles à la nutrition dans le domaine de la santé, nous allons présenter les</a:t>
            </a:r>
            <a:r>
              <a:rPr lang="fr-FR" sz="1200" b="0" baseline="0" dirty="0" smtClean="0">
                <a:solidFill>
                  <a:schemeClr val="accent6">
                    <a:lumMod val="75000"/>
                  </a:schemeClr>
                </a:solidFill>
              </a:rPr>
              <a:t> interventions sensibles à la nutrition dans le secteur de l’eau, l’hygiène et de l’assainissement.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16</a:t>
            </a:fld>
            <a:endParaRPr lang="fr-FR">
              <a:solidFill>
                <a:prstClr val="black"/>
              </a:solidFill>
            </a:endParaRPr>
          </a:p>
        </p:txBody>
      </p:sp>
    </p:spTree>
    <p:extLst>
      <p:ext uri="{BB962C8B-B14F-4D97-AF65-F5344CB8AC3E}">
        <p14:creationId xmlns:p14="http://schemas.microsoft.com/office/powerpoint/2010/main" val="4149593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16.</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Liens entre EHA et la sous-nutrition</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L’amélioration des conditions d’assainissement et de l’accès à l’eau préviennent la morbidité (maladies transmissibles) et par conséquent la malnutrition. </a:t>
            </a:r>
          </a:p>
          <a:p>
            <a:endParaRPr lang="x-non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Le manque d’hygiène (corporelle, des mains, de l’habitat, des habits, des aliments) liée au manque d’eau potable (puits améliorés, distance à la sécurité de la source, pompage…) et à la faible disponibilité d’infrastructures d’assainissement (latrines) ont</a:t>
            </a:r>
            <a:r>
              <a:rPr lang="fr-FR" sz="1200" kern="1200" baseline="0" dirty="0" smtClean="0">
                <a:solidFill>
                  <a:schemeClr val="tx1"/>
                </a:solidFill>
                <a:effectLst/>
                <a:latin typeface="+mn-lt"/>
                <a:ea typeface="+mn-ea"/>
                <a:cs typeface="+mn-cs"/>
              </a:rPr>
              <a:t> des répercussions indirectes sur la malnutrition</a:t>
            </a:r>
            <a:r>
              <a:rPr lang="fr-FR" sz="1200" kern="1200" dirty="0" smtClean="0">
                <a:solidFill>
                  <a:schemeClr val="tx1"/>
                </a:solidFill>
                <a:effectLst/>
                <a:latin typeface="+mn-lt"/>
                <a:ea typeface="+mn-ea"/>
                <a:cs typeface="+mn-cs"/>
              </a:rPr>
              <a:t>.</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17</a:t>
            </a:fld>
            <a:endParaRPr lang="fr-FR">
              <a:solidFill>
                <a:prstClr val="black"/>
              </a:solidFill>
            </a:endParaRPr>
          </a:p>
        </p:txBody>
      </p:sp>
    </p:spTree>
    <p:extLst>
      <p:ext uri="{BB962C8B-B14F-4D97-AF65-F5344CB8AC3E}">
        <p14:creationId xmlns:p14="http://schemas.microsoft.com/office/powerpoint/2010/main" val="3660225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17. Stratégies EHA mondiales et sensibles à la nutrition</a:t>
            </a:r>
          </a:p>
          <a:p>
            <a:endParaRPr lang="x-none" sz="1200" b="1"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Donner la priorité aux programmes EHA dans les zones à forte vulnérabilité nutritionnelle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Impliquer les acteurs de la nutrition et de l'EHA dans la conception, la planification, la mise en œuvre, la gestion et le suivi conjoint des programmes intégrés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Partager les données, les politiques et les stratégies existantes des deux secteurs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Former le personnel de santé et de nutrition à la promotion des pratiques clés pour un environnement sain et le personnel WASH aux concepts de base de la 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Au niveau communautaire : promouvoir et renforcer l'utilisation de multiples canaux de communication ou d'agents polyvalents pour délivrer des messages éducatifs communs aux deux secteurs.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18</a:t>
            </a:fld>
            <a:endParaRPr lang="fr-FR">
              <a:solidFill>
                <a:prstClr val="black"/>
              </a:solidFill>
            </a:endParaRPr>
          </a:p>
        </p:txBody>
      </p:sp>
    </p:spTree>
    <p:extLst>
      <p:ext uri="{BB962C8B-B14F-4D97-AF65-F5344CB8AC3E}">
        <p14:creationId xmlns:p14="http://schemas.microsoft.com/office/powerpoint/2010/main" val="3077173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18. </a:t>
            </a:r>
            <a:r>
              <a:rPr lang="fr-FR" b="1" dirty="0" smtClean="0"/>
              <a:t>Stratégie régionale « WASH in </a:t>
            </a:r>
            <a:r>
              <a:rPr lang="fr-FR" b="1" dirty="0" err="1" smtClean="0"/>
              <a:t>Nut</a:t>
            </a:r>
            <a:r>
              <a:rPr lang="fr-FR" b="1" dirty="0" smtClean="0"/>
              <a:t> »</a:t>
            </a:r>
          </a:p>
          <a:p>
            <a:pPr lvl="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Demander aux participants qu’est-ce qu’ils en connaissent. </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CLIC</a:t>
            </a:r>
            <a:r>
              <a:rPr lang="fr-FR" sz="1200" kern="1200" dirty="0" smtClean="0">
                <a:solidFill>
                  <a:schemeClr val="tx1"/>
                </a:solidFill>
                <a:effectLst/>
                <a:latin typeface="+mn-lt"/>
                <a:ea typeface="+mn-ea"/>
                <a:cs typeface="+mn-cs"/>
              </a:rPr>
              <a:t>. Lancée par l’UNICEF en 2012 et révisée en 2015, la stratégie régional « Wash in </a:t>
            </a:r>
            <a:r>
              <a:rPr lang="fr-FR" sz="1200" kern="1200" dirty="0" err="1" smtClean="0">
                <a:solidFill>
                  <a:schemeClr val="tx1"/>
                </a:solidFill>
                <a:effectLst/>
                <a:latin typeface="+mn-lt"/>
                <a:ea typeface="+mn-ea"/>
                <a:cs typeface="+mn-cs"/>
              </a:rPr>
              <a:t>Nut</a:t>
            </a:r>
            <a:r>
              <a:rPr lang="fr-FR" sz="1200" kern="1200" dirty="0" smtClean="0">
                <a:solidFill>
                  <a:schemeClr val="tx1"/>
                </a:solidFill>
                <a:effectLst/>
                <a:latin typeface="+mn-lt"/>
                <a:ea typeface="+mn-ea"/>
                <a:cs typeface="+mn-cs"/>
              </a:rPr>
              <a:t> » a les objectifs suivants :</a:t>
            </a: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Assurer une bonne intégration géographique des projets EHA en les concentrant dans les zones à forte prévalence de MAG et en priorité à forts taux de MAS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Prioriser le couple « mère / accompagnant – enfant malnutri » aux centres de traitement et aux domiciles avec le but de prévenir ou casser le cercle vicieux « infection – malnutrition » et d’autres maladies associées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Renforcer la notion de « paquet minimum EHA » afin de garantir un minimum vital fonctionnel pour le couple « mère / accompagnant – enfant malnutri » en considérant l’ensemble des composantes EHA.</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Viser le changement de comportement au niveau des ménages, des couples « mère / accompagnant – enfant malnutri » ciblés vers l’utilisation et l’entretien des fournitures d'eau potable et des technologies d'assainissement afin de parvenir au changement dans les comportements d'hygiène et à améliorer la santé.</a:t>
            </a:r>
          </a:p>
          <a:p>
            <a:pPr lvl="0"/>
            <a:endParaRPr lang="fr-FR" sz="1200" kern="1200" dirty="0" smtClean="0">
              <a:solidFill>
                <a:schemeClr val="tx1"/>
              </a:solidFill>
              <a:effectLst/>
              <a:latin typeface="+mn-lt"/>
              <a:ea typeface="+mn-ea"/>
              <a:cs typeface="+mn-cs"/>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1683282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 Objectifs</a:t>
            </a:r>
            <a:r>
              <a:rPr lang="fr-FR" b="1" baseline="0" dirty="0" smtClean="0"/>
              <a:t> de</a:t>
            </a:r>
            <a:r>
              <a:rPr lang="fr-FR" b="1" dirty="0" smtClean="0"/>
              <a:t> la session</a:t>
            </a:r>
          </a:p>
          <a:p>
            <a:endParaRPr lang="fr-FR" b="1" dirty="0" smtClean="0"/>
          </a:p>
          <a:p>
            <a:pPr marL="0" indent="0">
              <a:buNone/>
            </a:pPr>
            <a:r>
              <a:rPr lang="fr-FR" dirty="0" smtClean="0"/>
              <a:t>A la fin de cette</a:t>
            </a:r>
            <a:r>
              <a:rPr lang="fr-FR" baseline="0" dirty="0" smtClean="0"/>
              <a:t> session</a:t>
            </a:r>
            <a:r>
              <a:rPr lang="fr-FR" dirty="0" smtClean="0"/>
              <a:t>, vous serez</a:t>
            </a:r>
            <a:r>
              <a:rPr lang="fr-FR" baseline="0" dirty="0" smtClean="0"/>
              <a:t> </a:t>
            </a:r>
            <a:r>
              <a:rPr lang="fr-FR" dirty="0" smtClean="0"/>
              <a:t>capables de :</a:t>
            </a:r>
          </a:p>
          <a:p>
            <a:pPr marL="171450" lvl="0" indent="-171450">
              <a:buFont typeface="Arial" panose="020B0604020202020204" pitchFamily="34" charset="0"/>
              <a:buChar char="•"/>
            </a:pPr>
            <a:r>
              <a:rPr lang="fr-FR" dirty="0" smtClean="0">
                <a:solidFill>
                  <a:srgbClr val="7030A0"/>
                </a:solidFill>
              </a:rPr>
              <a:t>Comprendre l’importance des différents secteurs contributifs à la lutte contre la malnutrition ;</a:t>
            </a:r>
            <a:endParaRPr lang="x-none" dirty="0" smtClean="0">
              <a:solidFill>
                <a:srgbClr val="7030A0"/>
              </a:solidFill>
            </a:endParaRPr>
          </a:p>
          <a:p>
            <a:pPr marL="171450" lvl="0" indent="-171450">
              <a:buFont typeface="Arial" panose="020B0604020202020204" pitchFamily="34" charset="0"/>
              <a:buChar char="•"/>
            </a:pPr>
            <a:r>
              <a:rPr lang="fr-FR" dirty="0" smtClean="0">
                <a:solidFill>
                  <a:schemeClr val="accent4">
                    <a:lumMod val="75000"/>
                  </a:schemeClr>
                </a:solidFill>
              </a:rPr>
              <a:t>Connaitre les liens entre la malnutrition et les aspects clés des différents secteurs; </a:t>
            </a:r>
            <a:endParaRPr lang="x-none" dirty="0" smtClean="0">
              <a:solidFill>
                <a:schemeClr val="accent4">
                  <a:lumMod val="75000"/>
                </a:schemeClr>
              </a:solidFill>
            </a:endParaRPr>
          </a:p>
          <a:p>
            <a:pPr marL="171450" lvl="0" indent="-171450">
              <a:buFont typeface="Arial" panose="020B0604020202020204" pitchFamily="34" charset="0"/>
              <a:buChar char="•"/>
            </a:pPr>
            <a:r>
              <a:rPr lang="fr-FR" dirty="0" smtClean="0">
                <a:solidFill>
                  <a:schemeClr val="accent6"/>
                </a:solidFill>
              </a:rPr>
              <a:t>Connaitre les opportunités programmatiques des différents secteurs pour contribuer à la lutte contre la malnutrition.</a:t>
            </a:r>
            <a:endParaRPr lang="x-none" dirty="0" smtClean="0">
              <a:solidFill>
                <a:schemeClr val="accent6"/>
              </a:solidFill>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10073671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19. </a:t>
            </a:r>
            <a:r>
              <a:rPr lang="fr-FR" sz="1200" b="1" dirty="0" smtClean="0"/>
              <a:t>Stratégie régionale « WASH in </a:t>
            </a:r>
            <a:r>
              <a:rPr lang="fr-FR" sz="1200" b="1" dirty="0" err="1" smtClean="0"/>
              <a:t>Nut</a:t>
            </a:r>
            <a:r>
              <a:rPr lang="fr-FR" sz="1200" b="1" dirty="0" smtClean="0"/>
              <a:t> » dans les structures sanitaires (optionnel)</a:t>
            </a:r>
          </a:p>
          <a:p>
            <a:endParaRPr lang="fr-FR" sz="1200" b="1" dirty="0" smtClean="0"/>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Garantir l’accès à un point d’eau pour la boisson avec un système de stockage adapté aux besoins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Garantir l’accès à des dispositifs pour le lavage des mains avec du savon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Garantir l’accès à des latrines améliorées et hygiéniques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Garantir l’accès à des douches entretenues de manière régulière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Assurer la présence d’un système adéquat de gestion des déchets médicaux / non médicaux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 même, s’assurer que le centre délivre des messages intégrés de prévention EHA – nutrition.</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Pour tout cela, le personnel du centre doit être formé sur les aspects liés à l’environnement sain et un point focal dédié à l’entretien, au nettoyage et à la désinfection des équipements « eau et assainissement » doit être identifié et assigné aux tâches afférentes. </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CLIC</a:t>
            </a:r>
            <a:r>
              <a:rPr lang="fr-FR" sz="1200" kern="1200" dirty="0" smtClean="0">
                <a:solidFill>
                  <a:schemeClr val="tx1"/>
                </a:solidFill>
                <a:effectLst/>
                <a:latin typeface="+mn-lt"/>
                <a:ea typeface="+mn-ea"/>
                <a:cs typeface="+mn-cs"/>
              </a:rPr>
              <a:t>. Au niveau communautaire, il est prévu de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Distribuer des Kits d’hygiène (</a:t>
            </a:r>
            <a:r>
              <a:rPr lang="fr-FR" sz="1200" kern="1200" dirty="0" err="1" smtClean="0">
                <a:solidFill>
                  <a:schemeClr val="tx1"/>
                </a:solidFill>
                <a:effectLst/>
                <a:latin typeface="+mn-lt"/>
                <a:ea typeface="+mn-ea"/>
                <a:cs typeface="+mn-cs"/>
              </a:rPr>
              <a:t>Aquatab</a:t>
            </a:r>
            <a:r>
              <a:rPr lang="fr-FR" sz="1200" kern="1200" dirty="0" smtClean="0">
                <a:solidFill>
                  <a:schemeClr val="tx1"/>
                </a:solidFill>
                <a:effectLst/>
                <a:latin typeface="+mn-lt"/>
                <a:ea typeface="+mn-ea"/>
                <a:cs typeface="+mn-cs"/>
              </a:rPr>
              <a:t>/Pur : 200 comprimés ; Savon : 10 morceaux)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Mobiliser les communautés à la promotion de l’hygiène et au lavage des mains et à l’utilisation des kits.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a:t>
            </a:r>
            <a:r>
              <a:rPr lang="fr-FR" sz="1200" b="1" baseline="0" dirty="0" smtClean="0">
                <a:solidFill>
                  <a:schemeClr val="accent6">
                    <a:lumMod val="75000"/>
                  </a:schemeClr>
                </a:solidFill>
              </a:rPr>
              <a:t> 20</a:t>
            </a:r>
            <a:r>
              <a:rPr lang="fr-FR" sz="1200" b="1" dirty="0" smtClean="0">
                <a:solidFill>
                  <a:schemeClr val="accent6">
                    <a:lumMod val="75000"/>
                  </a:schemeClr>
                </a:solidFill>
              </a:rPr>
              <a:t>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748895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tLang="en-US" b="1" dirty="0" err="1" smtClean="0"/>
              <a:t>Diapo</a:t>
            </a:r>
            <a:r>
              <a:rPr lang="en-US" altLang="en-US" b="1" dirty="0" smtClean="0"/>
              <a:t> 21. </a:t>
            </a:r>
            <a:r>
              <a:rPr lang="en-US" altLang="en-US" b="1" dirty="0" err="1" smtClean="0"/>
              <a:t>Etat</a:t>
            </a:r>
            <a:r>
              <a:rPr lang="en-US" altLang="en-US" b="1" dirty="0" smtClean="0"/>
              <a:t> de </a:t>
            </a:r>
            <a:r>
              <a:rPr lang="en-US" altLang="en-US" b="1" dirty="0" err="1" smtClean="0"/>
              <a:t>mise</a:t>
            </a:r>
            <a:r>
              <a:rPr lang="en-US" altLang="en-US" b="1" dirty="0" smtClean="0"/>
              <a:t> en oeuvre EHA au Niger</a:t>
            </a:r>
          </a:p>
          <a:p>
            <a:endParaRPr lang="en-US" altLang="en-US" b="1" dirty="0" smtClean="0"/>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2012</a:t>
            </a:r>
            <a:r>
              <a:rPr lang="fr-FR" sz="1200" kern="1200" dirty="0" smtClean="0">
                <a:solidFill>
                  <a:schemeClr val="tx1"/>
                </a:solidFill>
                <a:effectLst/>
                <a:latin typeface="+mn-lt"/>
                <a:ea typeface="+mn-ea"/>
                <a:cs typeface="+mn-cs"/>
              </a:rPr>
              <a:t> : Mise à disposition directe des intrants (produits de traitement d’eau, savon, dispositifs de lavage des mains) aux DS par l’UNICEF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2013 </a:t>
            </a:r>
            <a:r>
              <a:rPr lang="fr-FR" sz="1200" kern="1200" dirty="0" smtClean="0">
                <a:solidFill>
                  <a:schemeClr val="tx1"/>
                </a:solidFill>
                <a:effectLst/>
                <a:latin typeface="+mn-lt"/>
                <a:ea typeface="+mn-ea"/>
                <a:cs typeface="+mn-cs"/>
              </a:rPr>
              <a:t>: Définition du Paquet minimum « WASH In </a:t>
            </a:r>
            <a:r>
              <a:rPr lang="fr-FR" sz="1200" kern="1200" dirty="0" err="1" smtClean="0">
                <a:solidFill>
                  <a:schemeClr val="tx1"/>
                </a:solidFill>
                <a:effectLst/>
                <a:latin typeface="+mn-lt"/>
                <a:ea typeface="+mn-ea"/>
                <a:cs typeface="+mn-cs"/>
              </a:rPr>
              <a:t>Nut</a:t>
            </a:r>
            <a:r>
              <a:rPr lang="fr-FR" sz="1200" kern="1200" dirty="0" smtClean="0">
                <a:solidFill>
                  <a:schemeClr val="tx1"/>
                </a:solidFill>
                <a:effectLst/>
                <a:latin typeface="+mn-lt"/>
                <a:ea typeface="+mn-ea"/>
                <a:cs typeface="+mn-cs"/>
              </a:rPr>
              <a:t>. » à délivrer dans les Centres et au niveau communautaire avec l’appui technique de Groupe Régional WASH &amp; ECHO et son adoption par les Clusters EHA et Nutrition en réunion de conjoint le 7 Mai 2013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2013/2014 </a:t>
            </a:r>
            <a:r>
              <a:rPr lang="fr-FR" sz="1200" kern="1200" dirty="0" smtClean="0">
                <a:solidFill>
                  <a:schemeClr val="tx1"/>
                </a:solidFill>
                <a:effectLst/>
                <a:latin typeface="+mn-lt"/>
                <a:ea typeface="+mn-ea"/>
                <a:cs typeface="+mn-cs"/>
              </a:rPr>
              <a:t>: Pilotage de l’approche par des I-ONG au niveau communautaire et des centres des DS de Keita, </a:t>
            </a:r>
            <a:r>
              <a:rPr lang="fr-FR" sz="1200" kern="1200" dirty="0" err="1" smtClean="0">
                <a:solidFill>
                  <a:schemeClr val="tx1"/>
                </a:solidFill>
                <a:effectLst/>
                <a:latin typeface="+mn-lt"/>
                <a:ea typeface="+mn-ea"/>
                <a:cs typeface="+mn-cs"/>
              </a:rPr>
              <a:t>Mayahi</a:t>
            </a:r>
            <a:r>
              <a:rPr lang="fr-FR" sz="1200" kern="1200" dirty="0" smtClean="0">
                <a:solidFill>
                  <a:schemeClr val="tx1"/>
                </a:solidFill>
                <a:effectLst/>
                <a:latin typeface="+mn-lt"/>
                <a:ea typeface="+mn-ea"/>
                <a:cs typeface="+mn-cs"/>
              </a:rPr>
              <a:t>, Tillabéry, Ayorou, Tessaoua, </a:t>
            </a:r>
            <a:r>
              <a:rPr lang="fr-FR" sz="1200" kern="1200" dirty="0" err="1" smtClean="0">
                <a:solidFill>
                  <a:schemeClr val="tx1"/>
                </a:solidFill>
                <a:effectLst/>
                <a:latin typeface="+mn-lt"/>
                <a:ea typeface="+mn-ea"/>
                <a:cs typeface="+mn-cs"/>
              </a:rPr>
              <a:t>Magaria</a:t>
            </a:r>
            <a:r>
              <a:rPr lang="fr-FR" sz="1200" kern="1200" dirty="0" smtClean="0">
                <a:solidFill>
                  <a:schemeClr val="tx1"/>
                </a:solidFill>
                <a:effectLst/>
                <a:latin typeface="+mn-lt"/>
                <a:ea typeface="+mn-ea"/>
                <a:cs typeface="+mn-cs"/>
              </a:rPr>
              <a:t> et </a:t>
            </a:r>
            <a:r>
              <a:rPr lang="fr-FR" sz="1200" kern="1200" dirty="0" err="1" smtClean="0">
                <a:solidFill>
                  <a:schemeClr val="tx1"/>
                </a:solidFill>
                <a:effectLst/>
                <a:latin typeface="+mn-lt"/>
                <a:ea typeface="+mn-ea"/>
                <a:cs typeface="+mn-cs"/>
              </a:rPr>
              <a:t>Mirriah</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2015 </a:t>
            </a:r>
            <a:r>
              <a:rPr lang="fr-FR" sz="1200" kern="1200" dirty="0" smtClean="0">
                <a:solidFill>
                  <a:schemeClr val="tx1"/>
                </a:solidFill>
                <a:effectLst/>
                <a:latin typeface="+mn-lt"/>
                <a:ea typeface="+mn-ea"/>
                <a:cs typeface="+mn-cs"/>
              </a:rPr>
              <a:t>: Révision du Paquet minimum (paquet différentié pour CRENI et CRENAS) tenant compte de la stratégie révisée et orientation de l’approche de mise en œuvre visant à l’appropriation par les services techniques étatiques (transfert de capacités et de compétences);</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2015</a:t>
            </a:r>
            <a:r>
              <a:rPr lang="fr-FR" sz="1200" kern="1200" dirty="0" smtClean="0">
                <a:solidFill>
                  <a:schemeClr val="tx1"/>
                </a:solidFill>
                <a:effectLst/>
                <a:latin typeface="+mn-lt"/>
                <a:ea typeface="+mn-ea"/>
                <a:cs typeface="+mn-cs"/>
              </a:rPr>
              <a:t> : Ancrage institutionnel de la stratégie sous le leadership du MSP, mise en place d’un comité national « WASH in </a:t>
            </a:r>
            <a:r>
              <a:rPr lang="fr-FR" sz="1200" kern="1200" dirty="0" err="1" smtClean="0">
                <a:solidFill>
                  <a:schemeClr val="tx1"/>
                </a:solidFill>
                <a:effectLst/>
                <a:latin typeface="+mn-lt"/>
                <a:ea typeface="+mn-ea"/>
                <a:cs typeface="+mn-cs"/>
              </a:rPr>
              <a:t>Nut</a:t>
            </a:r>
            <a:r>
              <a:rPr lang="fr-FR" sz="1200" kern="1200" dirty="0" smtClean="0">
                <a:solidFill>
                  <a:schemeClr val="tx1"/>
                </a:solidFill>
                <a:effectLst/>
                <a:latin typeface="+mn-lt"/>
                <a:ea typeface="+mn-ea"/>
                <a:cs typeface="+mn-cs"/>
              </a:rPr>
              <a:t> » avec signature d’un arrêté interministériel (MSP et MHA).</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2016 : </a:t>
            </a:r>
            <a:r>
              <a:rPr lang="fr-FR" sz="1200" kern="1200" dirty="0" smtClean="0">
                <a:solidFill>
                  <a:schemeClr val="tx1"/>
                </a:solidFill>
                <a:effectLst/>
                <a:latin typeface="+mn-lt"/>
                <a:ea typeface="+mn-ea"/>
                <a:cs typeface="+mn-cs"/>
              </a:rPr>
              <a:t>Création d’un sous-groupe « WASH in </a:t>
            </a:r>
            <a:r>
              <a:rPr lang="fr-FR" sz="1200" kern="1200" dirty="0" err="1" smtClean="0">
                <a:solidFill>
                  <a:schemeClr val="tx1"/>
                </a:solidFill>
                <a:effectLst/>
                <a:latin typeface="+mn-lt"/>
                <a:ea typeface="+mn-ea"/>
                <a:cs typeface="+mn-cs"/>
              </a:rPr>
              <a:t>Nut</a:t>
            </a:r>
            <a:r>
              <a:rPr lang="fr-FR" sz="1200" kern="1200" dirty="0" smtClean="0">
                <a:solidFill>
                  <a:schemeClr val="tx1"/>
                </a:solidFill>
                <a:effectLst/>
                <a:latin typeface="+mn-lt"/>
                <a:ea typeface="+mn-ea"/>
                <a:cs typeface="+mn-cs"/>
              </a:rPr>
              <a:t> » au sein du cluster.</a:t>
            </a:r>
          </a:p>
          <a:p>
            <a:endParaRPr lang="en-US" altLang="en-US"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2081415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22.</a:t>
            </a:r>
            <a:r>
              <a:rPr lang="fr-FR" b="1" baseline="0" dirty="0" smtClean="0"/>
              <a:t> T</a:t>
            </a:r>
            <a:r>
              <a:rPr lang="fr-FR" b="1" dirty="0" smtClean="0"/>
              <a:t>itre du chapitre sur le système alimentaire et nutrition</a:t>
            </a:r>
          </a:p>
          <a:p>
            <a:endParaRPr lang="fr-FR" sz="1200" b="0" dirty="0" smtClean="0">
              <a:solidFill>
                <a:schemeClr val="accent6">
                  <a:lumMod val="75000"/>
                </a:schemeClr>
              </a:solidFill>
            </a:endParaRPr>
          </a:p>
          <a:p>
            <a:r>
              <a:rPr lang="fr-FR" sz="1200" i="1" kern="1200" dirty="0" smtClean="0">
                <a:solidFill>
                  <a:schemeClr val="tx1"/>
                </a:solidFill>
                <a:effectLst/>
                <a:latin typeface="+mn-lt"/>
                <a:ea typeface="+mn-ea"/>
                <a:cs typeface="+mn-cs"/>
              </a:rPr>
              <a:t>Initiez cette section présentant le schéma avec les fonctions essentielles du système alimentaire et ensuite procéder à l’exercice.</a:t>
            </a:r>
            <a:endParaRPr lang="fr-FR" sz="1200" b="0" dirty="0" smtClean="0">
              <a:solidFill>
                <a:schemeClr val="accent6">
                  <a:lumMod val="75000"/>
                </a:schemeClr>
              </a:solidFill>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3742988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23.</a:t>
            </a:r>
            <a:r>
              <a:rPr lang="fr-FR" sz="1200" b="1" kern="1200" baseline="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Les fonctions d’un système alimentaire</a:t>
            </a:r>
          </a:p>
          <a:p>
            <a:endParaRPr lang="fr-FR" sz="1200" b="1"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Un système alimentaire est la façon dont les hommes s’organisent dans l’espace et dans le temps pour obtenir et consommer leur nourriture.</a:t>
            </a:r>
          </a:p>
          <a:p>
            <a:pPr eaLnBrk="0" hangingPunct="0"/>
            <a:r>
              <a:rPr lang="fr-FR" sz="1200" kern="1200" dirty="0" smtClean="0">
                <a:solidFill>
                  <a:schemeClr val="tx1"/>
                </a:solidFill>
                <a:effectLst/>
                <a:latin typeface="+mn-lt"/>
                <a:ea typeface="+mn-ea"/>
                <a:cs typeface="+mn-cs"/>
              </a:rPr>
              <a:t>Un système alimentaire englobe les personnes, institutions et processus par lesquels les produits agricoles sont produits, transformés et apportés aux consommateurs. Un système alimentaire rassemble tous les éléments (environnement, personnes, intrants, processus, infrastructures, institutions, etc.) et activités relatives à la production, transformation, distribution, préparation et consommation des aliments et les résultats de ces activités dont les effets socioéconomiques et environnementaux (Source : SOFA 2013, HLPE 2014).</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Les 4 fonctions </a:t>
            </a:r>
            <a:r>
              <a:rPr lang="fr-FR" sz="1200" kern="1200" dirty="0" smtClean="0">
                <a:solidFill>
                  <a:schemeClr val="tx1"/>
                </a:solidFill>
                <a:effectLst/>
                <a:latin typeface="+mn-lt"/>
                <a:ea typeface="+mn-ea"/>
                <a:cs typeface="+mn-cs"/>
              </a:rPr>
              <a:t>du système alimentaire permettent de garantir une gamme variée d’aliments sains, disponibles et financièrement accessibles tout au long de l’année afin de répondre aux besoins alimentaires et nutritionnels des individus, de leur ménage et de leur communauté.</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systèmes alimentaires offrent des portes d’entrée du côté de </a:t>
            </a:r>
            <a:r>
              <a:rPr lang="fr-FR" sz="1200" b="1" kern="1200" dirty="0" smtClean="0">
                <a:solidFill>
                  <a:schemeClr val="tx1"/>
                </a:solidFill>
                <a:effectLst/>
                <a:latin typeface="+mn-lt"/>
                <a:ea typeface="+mn-ea"/>
                <a:cs typeface="+mn-cs"/>
              </a:rPr>
              <a:t>l’Offre </a:t>
            </a:r>
            <a:r>
              <a:rPr lang="fr-FR" sz="1200" kern="1200" dirty="0" smtClean="0">
                <a:solidFill>
                  <a:schemeClr val="tx1"/>
                </a:solidFill>
                <a:effectLst/>
                <a:latin typeface="+mn-lt"/>
                <a:ea typeface="+mn-ea"/>
                <a:cs typeface="+mn-cs"/>
              </a:rPr>
              <a:t>et de la </a:t>
            </a:r>
            <a:r>
              <a:rPr lang="fr-FR" sz="1200" b="1" kern="1200" dirty="0" smtClean="0">
                <a:solidFill>
                  <a:schemeClr val="tx1"/>
                </a:solidFill>
                <a:effectLst/>
                <a:latin typeface="+mn-lt"/>
                <a:ea typeface="+mn-ea"/>
                <a:cs typeface="+mn-cs"/>
              </a:rPr>
              <a:t>Demande</a:t>
            </a:r>
            <a:r>
              <a:rPr lang="fr-FR" sz="1200" kern="1200" dirty="0" smtClean="0">
                <a:solidFill>
                  <a:schemeClr val="tx1"/>
                </a:solidFill>
                <a:effectLst/>
                <a:latin typeface="+mn-lt"/>
                <a:ea typeface="+mn-ea"/>
                <a:cs typeface="+mn-cs"/>
              </a:rPr>
              <a:t>. L’ensemble des composantes du système alimentaire (demande et offre) représente </a:t>
            </a:r>
            <a:r>
              <a:rPr lang="fr-FR" sz="1200" b="1" kern="1200" dirty="0" smtClean="0">
                <a:solidFill>
                  <a:schemeClr val="tx1"/>
                </a:solidFill>
                <a:effectLst/>
                <a:latin typeface="+mn-lt"/>
                <a:ea typeface="+mn-ea"/>
                <a:cs typeface="+mn-cs"/>
              </a:rPr>
              <a:t>l’environnement alimentaire</a:t>
            </a:r>
            <a:r>
              <a:rPr lang="fr-FR" sz="1200" kern="1200" dirty="0" smtClean="0">
                <a:solidFill>
                  <a:schemeClr val="tx1"/>
                </a:solidFill>
                <a:effectLst/>
                <a:latin typeface="+mn-lt"/>
                <a:ea typeface="+mn-ea"/>
                <a:cs typeface="+mn-cs"/>
              </a:rPr>
              <a:t>. Les composantes relevant de </a:t>
            </a:r>
            <a:r>
              <a:rPr lang="fr-FR" sz="1200" b="1" kern="1200" dirty="0" smtClean="0">
                <a:solidFill>
                  <a:schemeClr val="tx1"/>
                </a:solidFill>
                <a:effectLst/>
                <a:latin typeface="+mn-lt"/>
                <a:ea typeface="+mn-ea"/>
                <a:cs typeface="+mn-cs"/>
              </a:rPr>
              <a:t>l’offre </a:t>
            </a:r>
            <a:r>
              <a:rPr lang="fr-FR" sz="1200" kern="1200" dirty="0" smtClean="0">
                <a:solidFill>
                  <a:schemeClr val="tx1"/>
                </a:solidFill>
                <a:effectLst/>
                <a:latin typeface="+mn-lt"/>
                <a:ea typeface="+mn-ea"/>
                <a:cs typeface="+mn-cs"/>
              </a:rPr>
              <a:t>sont relatives à la production des aliments, récolte, transformation, conditionnement, distribution, commercialisation, la consommation et le traitement des déchets. Elles sont en général mieux prises en compte dans les politiques et programmes. Les composantes relatives </a:t>
            </a:r>
            <a:r>
              <a:rPr lang="fr-FR" sz="1200" b="1" kern="1200" dirty="0" smtClean="0">
                <a:solidFill>
                  <a:schemeClr val="tx1"/>
                </a:solidFill>
                <a:effectLst/>
                <a:latin typeface="+mn-lt"/>
                <a:ea typeface="+mn-ea"/>
                <a:cs typeface="+mn-cs"/>
              </a:rPr>
              <a:t>à la demande </a:t>
            </a:r>
            <a:r>
              <a:rPr lang="fr-FR" sz="1200" kern="1200" dirty="0" smtClean="0">
                <a:solidFill>
                  <a:schemeClr val="tx1"/>
                </a:solidFill>
                <a:effectLst/>
                <a:latin typeface="+mn-lt"/>
                <a:ea typeface="+mn-ea"/>
                <a:cs typeface="+mn-cs"/>
              </a:rPr>
              <a:t>sont les prix, l’emplacement, les préférences, les connaissances sur la qualité des aliments, les goûts, les habitudes alimentaires et les perceptions culturelles (normes sociales et traditions). Ces composantes relatives à la demande sont moins prises en compte dans les politiques et programmes portant sur les systèmes alimentaires. Nous avons besoin d’un </a:t>
            </a:r>
            <a:r>
              <a:rPr lang="fr-FR" sz="1200" b="1" kern="1200" dirty="0" smtClean="0">
                <a:solidFill>
                  <a:schemeClr val="tx1"/>
                </a:solidFill>
                <a:effectLst/>
                <a:latin typeface="+mn-lt"/>
                <a:ea typeface="+mn-ea"/>
                <a:cs typeface="+mn-cs"/>
              </a:rPr>
              <a:t>environnement alimentaire sain </a:t>
            </a:r>
            <a:r>
              <a:rPr lang="fr-FR" sz="1200" kern="1200" dirty="0" smtClean="0">
                <a:solidFill>
                  <a:schemeClr val="tx1"/>
                </a:solidFill>
                <a:effectLst/>
                <a:latin typeface="+mn-lt"/>
                <a:ea typeface="+mn-ea"/>
                <a:cs typeface="+mn-cs"/>
              </a:rPr>
              <a:t>qui apporte des aliments diversifiés, sûrs et nutritifs </a:t>
            </a:r>
            <a:r>
              <a:rPr lang="fr-FR" sz="1200" b="1" kern="1200" dirty="0" smtClean="0">
                <a:solidFill>
                  <a:schemeClr val="tx1"/>
                </a:solidFill>
                <a:effectLst/>
                <a:latin typeface="+mn-lt"/>
                <a:ea typeface="+mn-ea"/>
                <a:cs typeface="+mn-cs"/>
              </a:rPr>
              <a:t>toute l’année</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système alimentaire est vital pour influencer les choix alimentaires car il est un déterminant sous-jacent de la disponibilité, de l’accès et l’acceptabilité des aliments. </a:t>
            </a:r>
            <a:r>
              <a:rPr lang="fr-FR" sz="1200" b="1" kern="1200" dirty="0" smtClean="0">
                <a:solidFill>
                  <a:schemeClr val="tx1"/>
                </a:solidFill>
                <a:effectLst/>
                <a:latin typeface="+mn-lt"/>
                <a:ea typeface="+mn-ea"/>
                <a:cs typeface="+mn-cs"/>
              </a:rPr>
              <a:t>Il y a des choix politiques à opérer </a:t>
            </a:r>
            <a:r>
              <a:rPr lang="fr-FR" sz="1200" kern="1200" dirty="0" smtClean="0">
                <a:solidFill>
                  <a:schemeClr val="tx1"/>
                </a:solidFill>
                <a:effectLst/>
                <a:latin typeface="+mn-lt"/>
                <a:ea typeface="+mn-ea"/>
                <a:cs typeface="+mn-cs"/>
              </a:rPr>
              <a:t>dans plusieurs domaines ou composantes des systèmes alimentaires. Les systèmes alimentaires d’aujourd’hui ne sont pas axés sur la nutrition. Les aliments à la base d’un régime alimentaire sain parviennent à manquer du fait d’un décalage fondamental entre les politiques agroalimentaires du côté de l’offre et les objectifs nutritionnels. Au cours des dernières décennies, de lourds investissements dans un nombre restreint de céréales et d’oléagineux ont érodé la diversité et la teneur en nutriments dans les systèmes alimentaires. Alors que les calories sont devenues davantage disponibles, l’approvisionnement alimentaire dans le monde s’est homogénéisé en lien avec l’offre accrue de ces cultures. De ce fait, les fruits, légumes, grains entiers, légumineuses et les fruits à coque sont sous-représentés dans l’offre alimentaire et sont dans de nombreux pays soit indisponibles, soit vendus à des coûts prohibitifs. En 2009, la disponibilité en fruits et légumes par habitant était de loin inférieure aux recommandations de l’OMS et de la FAO dans de nombreux pays.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3239452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24. Contribution des différentes composantes  du système alimentaire à l’amélioration de la nutrition</a:t>
            </a:r>
          </a:p>
          <a:p>
            <a:endParaRPr lang="fr-FR" sz="1200" kern="1200" dirty="0" smtClean="0">
              <a:solidFill>
                <a:schemeClr val="tx1"/>
              </a:solidFill>
              <a:effectLst/>
              <a:latin typeface="+mn-lt"/>
              <a:ea typeface="+mn-ea"/>
              <a:cs typeface="+mn-cs"/>
            </a:endParaRPr>
          </a:p>
          <a:p>
            <a:pPr marL="17145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Demander aux participants (distribués en trois (3) groupes si le grand groupe est très grand, chaque composante peut être prise par deux groupes) de choisir un des éléments des composantes : « production alimentaire », « commercialisation… » et « gestion… ». Garder « demande » et les questions transversales pour l’exercice suivant.</a:t>
            </a:r>
          </a:p>
          <a:p>
            <a:pPr marL="171450" indent="-171450" eaLnBrk="0" hangingPunct="0">
              <a:buFont typeface="Arial" panose="020B0604020202020204" pitchFamily="34" charset="0"/>
              <a:buChar char="•"/>
            </a:pPr>
            <a:r>
              <a:rPr lang="fr-FR" sz="1200" i="1" kern="1200" dirty="0" smtClean="0">
                <a:solidFill>
                  <a:schemeClr val="tx1"/>
                </a:solidFill>
                <a:effectLst/>
                <a:latin typeface="+mn-lt"/>
                <a:ea typeface="+mn-ea"/>
                <a:cs typeface="+mn-cs"/>
              </a:rPr>
              <a:t>Demander aux participants de réfléchir et débattre sur les mécanismes par lesquels cette composante influence la nutrition et comment cette influence pourrait être opérationnalisée.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réponses à cet exercice seront données par les diapositives suivantes. </a:t>
            </a:r>
            <a:r>
              <a:rPr lang="fr-FR" sz="1200" i="1" kern="1200" dirty="0" smtClean="0">
                <a:solidFill>
                  <a:schemeClr val="tx1"/>
                </a:solidFill>
                <a:effectLst/>
                <a:latin typeface="+mn-lt"/>
                <a:ea typeface="+mn-ea"/>
                <a:cs typeface="+mn-cs"/>
              </a:rPr>
              <a:t>Le tableau listant des activités spécifiques pour chaque fonction du système peut aider à compléter les réponses des groupes</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diapositives suivantes présentent les interventions et quelques considérations générales. </a:t>
            </a:r>
            <a:r>
              <a:rPr lang="fr-FR" sz="1200" i="1" kern="1200" dirty="0" smtClean="0">
                <a:solidFill>
                  <a:schemeClr val="tx1"/>
                </a:solidFill>
                <a:effectLst/>
                <a:latin typeface="+mn-lt"/>
                <a:ea typeface="+mn-ea"/>
                <a:cs typeface="+mn-cs"/>
              </a:rPr>
              <a:t>Si le temps est court, ces diapositives peuvent être retirées après avoir discuté du tableau en plénière</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Quand cette partie de l’exercice (ou de la session si l’exercice n’est pas fait) est réalisée, pensez à travailler la fonction « demande… » avec un nouvel exercice qui traitera les interventions complémentaires telles que listées sur le tableau et la question transversale « genre ».</a:t>
            </a:r>
          </a:p>
          <a:p>
            <a:endParaRPr lang="x-none" sz="1200" kern="1200" dirty="0" smtClean="0">
              <a:solidFill>
                <a:schemeClr val="tx1"/>
              </a:solidFill>
              <a:effectLst/>
              <a:latin typeface="+mn-lt"/>
              <a:ea typeface="+mn-ea"/>
              <a:cs typeface="+mn-cs"/>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16768734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25 : Fonctions du système alimentaire et interventions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Ce tableau peut être présenté ici ou à la fin de l’exercice comme résumé.</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Il s’agit d’une liste d’interventions qu’il est possible de mettre en œuvre dans les secteurs de l’alimentation et de l’agriculture pour améliorer la nutrition. Les interventions sont organisées selon quatre (4) fonctions principales du système alimentaire (les interventions correspondent souvent à plus d’une fonction mais elles sont classées ici selon leur premier point d’entrée) ou comme questions transversales. </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Les réponses à l’exercice seront données par les diapositives suivantes.</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Le tableau listant des activités spécifiques pour chaque fonction du système peut aider à compléter les réponses des groupes.</a:t>
            </a:r>
            <a:r>
              <a:rPr lang="fr-FR" sz="1200" kern="1200" dirty="0" smtClean="0">
                <a:solidFill>
                  <a:schemeClr val="tx1"/>
                </a:solidFill>
                <a:effectLst/>
                <a:latin typeface="+mn-lt"/>
                <a:ea typeface="+mn-ea"/>
                <a:cs typeface="+mn-cs"/>
              </a:rPr>
              <a:t> </a:t>
            </a:r>
            <a:r>
              <a:rPr lang="fr-FR" sz="1200" i="1" kern="1200" dirty="0" smtClean="0">
                <a:solidFill>
                  <a:schemeClr val="tx1"/>
                </a:solidFill>
                <a:effectLst/>
                <a:latin typeface="+mn-lt"/>
                <a:ea typeface="+mn-ea"/>
                <a:cs typeface="+mn-cs"/>
              </a:rPr>
              <a:t>Les diapositives suivantes présentent les interventions et quelques considérations générales. Si le temps est court, ces diapositives peuvent être retirées après avoir discuté du tableau en plénière</a:t>
            </a:r>
            <a:r>
              <a:rPr lang="fr-FR" sz="1200" kern="1200" dirty="0" smtClean="0">
                <a:solidFill>
                  <a:schemeClr val="tx1"/>
                </a:solidFill>
                <a:effectLst/>
                <a:latin typeface="+mn-lt"/>
                <a:ea typeface="+mn-ea"/>
                <a:cs typeface="+mn-cs"/>
              </a:rPr>
              <a:t>.</a:t>
            </a:r>
          </a:p>
          <a:p>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2108658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smtClean="0"/>
              <a:t>Diapo 26.</a:t>
            </a:r>
            <a:r>
              <a:rPr lang="fr-FR" sz="1200" b="1" baseline="0" dirty="0" smtClean="0"/>
              <a:t> </a:t>
            </a:r>
            <a:r>
              <a:rPr lang="fr-FR" sz="1200" b="1" dirty="0" smtClean="0"/>
              <a:t>Production alimentaire</a:t>
            </a:r>
          </a:p>
          <a:p>
            <a:endParaRPr lang="fr-FR" sz="1200" b="0" dirty="0" smtClean="0">
              <a:solidFill>
                <a:schemeClr val="accent6">
                  <a:lumMod val="75000"/>
                </a:schemeClr>
              </a:solidFill>
            </a:endParaRPr>
          </a:p>
          <a:p>
            <a:pPr eaLnBrk="0" hangingPunct="0"/>
            <a:r>
              <a:rPr lang="fr-FR" sz="1200" kern="1200" dirty="0" smtClean="0">
                <a:solidFill>
                  <a:schemeClr val="tx1"/>
                </a:solidFill>
                <a:effectLst/>
                <a:latin typeface="+mn-lt"/>
                <a:ea typeface="+mn-ea"/>
                <a:cs typeface="+mn-cs"/>
              </a:rPr>
              <a:t>La production alimentaire englobe un large éventail d’activités – et d’acteurs – y compris : la production agricole rurale et urbaine ; l’élevage à petite, moyenne et grande échelle ; les pêches ; et la foresterie.</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production alimentaire nécessite également de gérer les ressources naturelles (terres, eau, sol, semences de plantes, races animales, etc.) et les infrastructures associées (par exemple le réseau d’approvisionnement en eau).</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Outre le fait qu’elle permet d’assurer l’approvisionnement alimentaire, la production alimentaire est essentielle pour maintenir les moyens de subsistance en milieu rural et façonner – positivement ou négativement – l’environnement naturel et les paysages.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34182674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dirty="0" smtClean="0">
                <a:solidFill>
                  <a:prstClr val="black"/>
                </a:solidFill>
                <a:latin typeface="+mn-lt"/>
              </a:rPr>
              <a:t>Diapo 27. Gestion après récolte, stockage et transformation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b="1" dirty="0" smtClean="0">
              <a:solidFill>
                <a:prstClr val="black"/>
              </a:solidFill>
              <a:latin typeface="+mn-lt"/>
            </a:endParaRPr>
          </a:p>
          <a:p>
            <a:pPr eaLnBrk="0" hangingPunct="0"/>
            <a:r>
              <a:rPr lang="fr-FR" sz="1200" kern="1200" dirty="0" smtClean="0">
                <a:solidFill>
                  <a:schemeClr val="tx1"/>
                </a:solidFill>
                <a:effectLst/>
                <a:latin typeface="+mn-lt"/>
                <a:ea typeface="+mn-ea"/>
                <a:cs typeface="+mn-cs"/>
              </a:rPr>
              <a:t>La gestion après récolte, le stockage et la transformation sont essentiels pour préserver les aliments, augmenter leur durée de vie et limiter les pertes, contribuant à stabiliser l’offre et les prix des denrées alimentaires tout au long de l’année.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bonnes pratiques en matière de gestion, stockage et transformation des aliments contribuent à rendre les aliments sains, digestes et savoureux et permettent d’élargir l’éventail des produits qui peuvent être consommés.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Ces aspects incluent des activités au niveau des ménages (conservation alimentaire domestique), au niveau de la communauté (greniers villageois, moulins) et au niveau du commerce (silos commerciaux, les industries alimentaire).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2912436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400" b="1" dirty="0" smtClean="0"/>
              <a:t>Diapo 28. Commerce et marketing</a:t>
            </a:r>
          </a:p>
          <a:p>
            <a:endParaRPr lang="fr-FR" sz="1400" b="1" dirty="0" smtClean="0"/>
          </a:p>
          <a:p>
            <a:pPr eaLnBrk="0" hangingPunct="0"/>
            <a:r>
              <a:rPr lang="fr-FR" sz="1200" kern="1200" dirty="0" smtClean="0">
                <a:solidFill>
                  <a:schemeClr val="tx1"/>
                </a:solidFill>
                <a:effectLst/>
                <a:latin typeface="+mn-lt"/>
                <a:ea typeface="+mn-ea"/>
                <a:cs typeface="+mn-cs"/>
              </a:rPr>
              <a:t>Le commerce des aliments englobe tous les échanges à différents niveaux, y compris domestiques, régionaux et internationaux (c'est à dire les importations et les exportations) qui permettent d’apporter des denrées alimentaires aux consommateurs à partir de l’endroit où elles sont produites.</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marketing des aliments renvoie à l’ensemble des activités, des acteurs, des infrastructures et des réglementations concernant la vente physique des aliments (la vente en gros et au détail et la restauration) et leur promotion (l’étiquetage, l’établissement des prix, les marques et la publicité).</a:t>
            </a:r>
          </a:p>
          <a:p>
            <a:pPr marL="0" lvl="0" indent="0">
              <a:lnSpc>
                <a:spcPct val="100000"/>
              </a:lnSpc>
              <a:buFont typeface="Arial" panose="020B0604020202020204" pitchFamily="34" charset="0"/>
              <a:buNone/>
            </a:pP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a:t>
            </a:r>
            <a:r>
              <a:rPr lang="fr-FR" sz="1200" b="1" baseline="0" dirty="0" smtClean="0">
                <a:solidFill>
                  <a:schemeClr val="accent6">
                    <a:lumMod val="75000"/>
                  </a:schemeClr>
                </a:solidFill>
              </a:rPr>
              <a:t> </a:t>
            </a:r>
            <a:r>
              <a:rPr lang="fr-FR" sz="1200" b="1" dirty="0" smtClean="0">
                <a:solidFill>
                  <a:schemeClr val="accent6">
                    <a:lumMod val="75000"/>
                  </a:schemeClr>
                </a:solidFill>
              </a:rPr>
              <a:t>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3900471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900" b="1" dirty="0" smtClean="0"/>
              <a:t>Diapo 29. Demande et consommation</a:t>
            </a:r>
          </a:p>
          <a:p>
            <a:endParaRPr lang="fr-FR" sz="900" dirty="0" smtClean="0"/>
          </a:p>
          <a:p>
            <a:pPr eaLnBrk="0" hangingPunct="0"/>
            <a:r>
              <a:rPr lang="fr-FR" sz="1200" kern="1200" dirty="0" smtClean="0">
                <a:solidFill>
                  <a:schemeClr val="tx1"/>
                </a:solidFill>
                <a:effectLst/>
                <a:latin typeface="+mn-lt"/>
                <a:ea typeface="+mn-ea"/>
                <a:cs typeface="+mn-cs"/>
              </a:rPr>
              <a:t>La demande des consommateurs influe sur les décisions concernant les aliments à produire, à transformer et à commercialiser. Les principaux moteurs de la demande au niveau des ménages sont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Le pouvoir d’achat </a:t>
            </a:r>
            <a:r>
              <a:rPr lang="fr-FR" sz="1200" kern="1200" dirty="0" smtClean="0">
                <a:solidFill>
                  <a:schemeClr val="tx1"/>
                </a:solidFill>
                <a:effectLst/>
                <a:latin typeface="+mn-lt"/>
                <a:ea typeface="+mn-ea"/>
                <a:cs typeface="+mn-cs"/>
              </a:rPr>
              <a:t>qui est déterminé par le niveau des revenus, les prix, la productivité, les salaires, les impôts et les transferts et les envois de fonds.</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Les préférences, </a:t>
            </a:r>
            <a:r>
              <a:rPr lang="fr-FR" sz="1200" kern="1200" dirty="0" smtClean="0">
                <a:solidFill>
                  <a:schemeClr val="tx1"/>
                </a:solidFill>
                <a:effectLst/>
                <a:latin typeface="+mn-lt"/>
                <a:ea typeface="+mn-ea"/>
                <a:cs typeface="+mn-cs"/>
              </a:rPr>
              <a:t>liées aux connaissances, aux attitudes et aux pratiques relatives à l’alimentation aux niveaux individuel et sociétal.</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consommation alimentaire est influencée par les pratiques du ménage en matière de conservation, de transformation et de préparation des aliments ainsi que par la répartition de la nourriture au sein du ménage.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3819405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 Plan de la Session</a:t>
            </a:r>
          </a:p>
          <a:p>
            <a:endParaRPr lang="fr-FR" dirty="0" smtClean="0"/>
          </a:p>
          <a:p>
            <a:r>
              <a:rPr lang="fr-FR" dirty="0" smtClean="0"/>
              <a:t>Cette séance présente</a:t>
            </a:r>
            <a:r>
              <a:rPr lang="fr-FR" baseline="0" dirty="0" smtClean="0"/>
              <a:t> en deux grandes parties</a:t>
            </a:r>
            <a:r>
              <a:rPr lang="fr-FR" dirty="0" smtClean="0"/>
              <a:t> :</a:t>
            </a:r>
            <a:endParaRPr lang="x-none" dirty="0" smtClean="0"/>
          </a:p>
          <a:p>
            <a:pPr marL="171450" indent="-171450">
              <a:buFont typeface="Arial" panose="020B0604020202020204" pitchFamily="34" charset="0"/>
              <a:buChar char="•"/>
            </a:pPr>
            <a:r>
              <a:rPr lang="fr-FR" dirty="0" smtClean="0"/>
              <a:t>(1) les généralités pour une programmation sensible à la nutrition ;</a:t>
            </a:r>
            <a:endParaRPr lang="x-none" dirty="0" smtClean="0"/>
          </a:p>
          <a:p>
            <a:pPr marL="171450" indent="-171450">
              <a:buFont typeface="Arial" panose="020B0604020202020204" pitchFamily="34" charset="0"/>
              <a:buChar char="•"/>
            </a:pPr>
            <a:r>
              <a:rPr lang="fr-FR" dirty="0" smtClean="0"/>
              <a:t>(2) les liens et les opportunités programmatiques des secteurs liés aux déterminants de la malnutrition pour mettre en place des interventions sensibles à la nutrition. </a:t>
            </a:r>
          </a:p>
          <a:p>
            <a:pPr marL="171450" indent="-171450">
              <a:buFont typeface="Arial" panose="020B0604020202020204" pitchFamily="34" charset="0"/>
              <a:buChar char="•"/>
            </a:pPr>
            <a:endParaRPr lang="fr-FR" dirty="0" smtClean="0"/>
          </a:p>
          <a:p>
            <a:pPr marL="0" indent="0">
              <a:buFont typeface="Arial" panose="020B0604020202020204" pitchFamily="34" charset="0"/>
              <a:buNone/>
            </a:pPr>
            <a:r>
              <a:rPr lang="fr-FR" dirty="0" smtClean="0"/>
              <a:t>Cette partie est essentiellement participative et le thème sera présenté avec des exercices.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2941947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smtClean="0"/>
              <a:t>Diapo 30. Demande et consommation y compris l’Éducation nutritionnelle </a:t>
            </a:r>
            <a:r>
              <a:rPr lang="fr-FR" sz="1050" b="1" dirty="0" smtClean="0"/>
              <a:t>(</a:t>
            </a:r>
            <a:r>
              <a:rPr lang="fr-FR" sz="1050" b="1" i="1" dirty="0" smtClean="0"/>
              <a:t>partiellement traité session 2.2)</a:t>
            </a:r>
            <a:endParaRPr lang="fr-FR" sz="1200" b="1" i="1" dirty="0" smtClean="0"/>
          </a:p>
          <a:p>
            <a:endParaRPr lang="fr-FR" sz="1200" dirty="0" smtClean="0"/>
          </a:p>
          <a:p>
            <a:r>
              <a:rPr lang="fr-FR" sz="1200" dirty="0" smtClean="0"/>
              <a:t>Les </a:t>
            </a:r>
            <a:r>
              <a:rPr lang="fr-FR" sz="1200" b="1" dirty="0" smtClean="0"/>
              <a:t>programmes de protection sociale </a:t>
            </a:r>
            <a:r>
              <a:rPr lang="fr-FR" sz="1200" dirty="0" smtClean="0"/>
              <a:t>y compris les allocations, </a:t>
            </a:r>
            <a:r>
              <a:rPr lang="fr-FR" sz="1200" b="1" dirty="0" smtClean="0"/>
              <a:t>l’alimentation scolaire </a:t>
            </a:r>
            <a:r>
              <a:rPr lang="fr-FR" sz="1200" dirty="0" smtClean="0"/>
              <a:t>et </a:t>
            </a:r>
            <a:r>
              <a:rPr lang="fr-FR" sz="1200" b="1" dirty="0" smtClean="0"/>
              <a:t>l’éducation</a:t>
            </a:r>
            <a:r>
              <a:rPr lang="fr-FR" sz="1200" dirty="0" smtClean="0"/>
              <a:t> des consommateurs peuvent se révéler essentiels pour soutenir la demande des consommateurs et leur consommation.</a:t>
            </a:r>
          </a:p>
          <a:p>
            <a:endParaRPr lang="fr-FR" sz="1200" dirty="0" smtClean="0"/>
          </a:p>
          <a:p>
            <a:pPr eaLnBrk="0" hangingPunct="0"/>
            <a:r>
              <a:rPr lang="fr-FR" sz="1200" kern="1200" dirty="0" smtClean="0">
                <a:solidFill>
                  <a:schemeClr val="tx1"/>
                </a:solidFill>
                <a:effectLst/>
                <a:latin typeface="+mn-lt"/>
                <a:ea typeface="+mn-ea"/>
                <a:cs typeface="+mn-cs"/>
              </a:rPr>
              <a:t>Ces interventions complémentaires modulent la demande de la part des consommateurs et ont un impact direct sur la nutrition.</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Éducation nutritionnelle (partiellement traité session 2.2)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Assistance alimentaire humanitaire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Alimentation scolaire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Protection sociale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Création d’actifs et revenus.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25078024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31.</a:t>
            </a:r>
            <a:r>
              <a:rPr lang="fr-FR" sz="1200" b="1" kern="1200" baseline="0" dirty="0" smtClean="0">
                <a:solidFill>
                  <a:schemeClr val="tx1"/>
                </a:solidFill>
                <a:effectLst/>
                <a:latin typeface="+mn-lt"/>
                <a:ea typeface="+mn-ea"/>
                <a:cs typeface="+mn-cs"/>
              </a:rPr>
              <a:t> E</a:t>
            </a:r>
            <a:r>
              <a:rPr lang="fr-FR" sz="1200" b="1" kern="1200" dirty="0" smtClean="0">
                <a:solidFill>
                  <a:schemeClr val="tx1"/>
                </a:solidFill>
                <a:effectLst/>
                <a:latin typeface="+mn-lt"/>
                <a:ea typeface="+mn-ea"/>
                <a:cs typeface="+mn-cs"/>
              </a:rPr>
              <a:t>xercice. Interventions complémentaires et questions transversales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Distribuer les participants en 5 groupes. Chaque groupe prend une de ces interventions ou questions transversales et discute pourquoi ce domaine est important pour la nutrition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Assistance alimentaire humanitaire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Alimentation scolaire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Protection sociale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Création d’actifs et de revenus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Autonomisation des femmes.</a:t>
            </a:r>
          </a:p>
          <a:p>
            <a:pPr marL="0" lvl="0" indent="0" eaLnBrk="0" hangingPunct="0">
              <a:buFont typeface="Arial" panose="020B0604020202020204" pitchFamily="34" charset="0"/>
              <a:buNone/>
            </a:pPr>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Si le temps est court, sauter le travail en groupes et passer aux diapositives suivantes</a:t>
            </a:r>
            <a:r>
              <a:rPr lang="fr-FR" sz="1200" kern="1200" dirty="0" smtClean="0">
                <a:solidFill>
                  <a:schemeClr val="tx1"/>
                </a:solidFill>
                <a:effectLst/>
                <a:latin typeface="+mn-lt"/>
                <a:ea typeface="+mn-ea"/>
                <a:cs typeface="+mn-cs"/>
              </a:rPr>
              <a:t>.</a:t>
            </a:r>
          </a:p>
          <a:p>
            <a:endParaRPr lang="fr-FR" b="1"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5 minutes.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3167810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effectLst/>
                <a:latin typeface="+mn-lt"/>
                <a:ea typeface="+mn-ea"/>
                <a:cs typeface="+mn-cs"/>
              </a:rPr>
              <a:t>Diapo 32. </a:t>
            </a:r>
            <a:r>
              <a:rPr lang="fr-FR" b="1" dirty="0" smtClean="0"/>
              <a:t>Assistance alimentaire et nutrition (optionnel)</a:t>
            </a:r>
            <a:endParaRPr lang="fr-FR" sz="1200" b="1" kern="1200" dirty="0" smtClean="0">
              <a:effectLst/>
              <a:latin typeface="+mn-lt"/>
              <a:ea typeface="+mn-ea"/>
              <a:cs typeface="+mn-cs"/>
            </a:endParaRPr>
          </a:p>
          <a:p>
            <a:endParaRPr lang="fr-FR" dirty="0" smtClean="0"/>
          </a:p>
          <a:p>
            <a:pPr eaLnBrk="0" hangingPunct="0"/>
            <a:r>
              <a:rPr lang="fr-FR" sz="1200" kern="1200" dirty="0" smtClean="0">
                <a:solidFill>
                  <a:schemeClr val="tx1"/>
                </a:solidFill>
                <a:effectLst/>
                <a:latin typeface="+mn-lt"/>
                <a:ea typeface="+mn-ea"/>
                <a:cs typeface="+mn-cs"/>
              </a:rPr>
              <a:t>Nécessite une bonne compréhension du contexte nutritionnel et alimentaire. Vise aux plus vulnérables et couvre plusieurs modalités de transfert : nature, espèces, coupons. </a:t>
            </a:r>
          </a:p>
          <a:p>
            <a:pPr eaLnBrk="0" hangingPunct="0"/>
            <a:r>
              <a:rPr lang="fr-FR" sz="1200" i="1" kern="1200" dirty="0" smtClean="0">
                <a:solidFill>
                  <a:schemeClr val="tx1"/>
                </a:solidFill>
                <a:effectLst/>
                <a:latin typeface="+mn-lt"/>
                <a:ea typeface="+mn-ea"/>
                <a:cs typeface="+mn-cs"/>
              </a:rPr>
              <a:t>Faire le lien avec des programmes de filets de protection nationaux.</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Quelques considérations</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La composition de la ration ou le montant des transferts doivent assurer l’accès à une alimentation adéquate et nutritive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Utiliser des coupons pour promouvoir l'accès à des aliments (améliorer la diversité) ou à des services spécifiques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Améliorer la qualité nutritionnelle des transferts alimentaires, assurer un montant et un « timing » adéquats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Appliquer aux interventions une vision de genre et d’autonomisation des femmes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Utiliser l’assistance alimentaire pour la mobilisation communautaire pour la nutrition, la santé, ou l'éducation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Dans tous les cas, la coordination et les synergies doivent être cherchées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Mettre en place des paquets intégrés multisectoriels  : nutrition, santé et EHA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Mettre en place des activités complémentaires de soutien aux moyens de subsistance (création d’actifs).</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La conditionnalité</a:t>
            </a:r>
            <a:r>
              <a:rPr lang="fr-FR" sz="1200" kern="1200" dirty="0" smtClean="0">
                <a:solidFill>
                  <a:schemeClr val="tx1"/>
                </a:solidFill>
                <a:effectLst/>
                <a:latin typeface="+mn-lt"/>
                <a:ea typeface="+mn-ea"/>
                <a:cs typeface="+mn-cs"/>
              </a:rPr>
              <a:t> :</a:t>
            </a:r>
          </a:p>
          <a:p>
            <a:pPr lvl="0" eaLnBrk="0" hangingPunct="0"/>
            <a:r>
              <a:rPr lang="fr-FR" sz="1200" b="1" kern="1200" dirty="0" smtClean="0">
                <a:solidFill>
                  <a:schemeClr val="tx1"/>
                </a:solidFill>
                <a:effectLst/>
                <a:latin typeface="+mn-lt"/>
                <a:ea typeface="+mn-ea"/>
                <a:cs typeface="+mn-cs"/>
              </a:rPr>
              <a:t>Conditionnalité nutritionnelle </a:t>
            </a:r>
            <a:r>
              <a:rPr lang="fr-FR" sz="1200" kern="1200" dirty="0" smtClean="0">
                <a:solidFill>
                  <a:schemeClr val="tx1"/>
                </a:solidFill>
                <a:effectLst/>
                <a:latin typeface="+mn-lt"/>
                <a:ea typeface="+mn-ea"/>
                <a:cs typeface="+mn-cs"/>
              </a:rPr>
              <a:t>: pour améliorer le respect des pratiques de soins, d'alimentation et d'hygiène qui influencent la santé et la nutrition des enfants et qui sont adaptées au contexte ou à la continuité pour un programme de traitement ;</a:t>
            </a:r>
          </a:p>
          <a:p>
            <a:pPr lvl="0" eaLnBrk="0" hangingPunct="0"/>
            <a:r>
              <a:rPr lang="fr-FR" sz="1200" kern="1200" dirty="0" smtClean="0">
                <a:solidFill>
                  <a:schemeClr val="tx1"/>
                </a:solidFill>
                <a:effectLst/>
                <a:latin typeface="+mn-lt"/>
                <a:ea typeface="+mn-ea"/>
                <a:cs typeface="+mn-cs"/>
              </a:rPr>
              <a:t>Conditionnalité spécifique en matière de </a:t>
            </a:r>
            <a:r>
              <a:rPr lang="fr-FR" sz="1200" b="1" kern="1200" dirty="0" smtClean="0">
                <a:solidFill>
                  <a:schemeClr val="tx1"/>
                </a:solidFill>
                <a:effectLst/>
                <a:latin typeface="+mn-lt"/>
                <a:ea typeface="+mn-ea"/>
                <a:cs typeface="+mn-cs"/>
              </a:rPr>
              <a:t>santé</a:t>
            </a:r>
            <a:r>
              <a:rPr lang="fr-FR" sz="1200" kern="1200" dirty="0" smtClean="0">
                <a:solidFill>
                  <a:schemeClr val="tx1"/>
                </a:solidFill>
                <a:effectLst/>
                <a:latin typeface="+mn-lt"/>
                <a:ea typeface="+mn-ea"/>
                <a:cs typeface="+mn-cs"/>
              </a:rPr>
              <a:t> liée aux comportements et pratiques visant à l’amélioration de la santé ;</a:t>
            </a:r>
          </a:p>
          <a:p>
            <a:pPr lvl="0" eaLnBrk="0" hangingPunct="0"/>
            <a:r>
              <a:rPr lang="fr-FR" sz="1200" kern="1200" dirty="0" smtClean="0">
                <a:solidFill>
                  <a:schemeClr val="tx1"/>
                </a:solidFill>
                <a:effectLst/>
                <a:latin typeface="+mn-lt"/>
                <a:ea typeface="+mn-ea"/>
                <a:cs typeface="+mn-cs"/>
              </a:rPr>
              <a:t>Conditionnalité spécifique à </a:t>
            </a:r>
            <a:r>
              <a:rPr lang="fr-FR" sz="1200" b="1" kern="1200" dirty="0" smtClean="0">
                <a:solidFill>
                  <a:schemeClr val="tx1"/>
                </a:solidFill>
                <a:effectLst/>
                <a:latin typeface="+mn-lt"/>
                <a:ea typeface="+mn-ea"/>
                <a:cs typeface="+mn-cs"/>
              </a:rPr>
              <a:t>l'agriculture</a:t>
            </a:r>
            <a:r>
              <a:rPr lang="fr-FR" sz="1200" kern="1200" dirty="0" smtClean="0">
                <a:solidFill>
                  <a:schemeClr val="tx1"/>
                </a:solidFill>
                <a:effectLst/>
                <a:latin typeface="+mn-lt"/>
                <a:ea typeface="+mn-ea"/>
                <a:cs typeface="+mn-cs"/>
              </a:rPr>
              <a:t>, en encourageant, par exemple, l'adoption de pratiques durables qui préservent les écosystèmes, ou de nouveaux produits.</a:t>
            </a:r>
          </a:p>
          <a:p>
            <a:endParaRPr lang="fr-FR" dirty="0" smtClean="0"/>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30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11559655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33. Liens entre éducation et nutrition</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13149530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smtClean="0"/>
              <a:t>Diapo 34: Liens entre éducation et nutrition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dirty="0" smtClean="0"/>
          </a:p>
          <a:p>
            <a:pPr eaLnBrk="0" hangingPunct="0"/>
            <a:r>
              <a:rPr lang="fr-FR" sz="1200" kern="1200" dirty="0" smtClean="0">
                <a:solidFill>
                  <a:schemeClr val="tx1"/>
                </a:solidFill>
                <a:effectLst/>
                <a:latin typeface="+mn-lt"/>
                <a:ea typeface="+mn-ea"/>
                <a:cs typeface="+mn-cs"/>
              </a:rPr>
              <a:t>La </a:t>
            </a:r>
            <a:r>
              <a:rPr lang="fr-FR" sz="1200" b="1" kern="1200" dirty="0" smtClean="0">
                <a:solidFill>
                  <a:schemeClr val="tx1"/>
                </a:solidFill>
                <a:effectLst/>
                <a:latin typeface="+mn-lt"/>
                <a:ea typeface="+mn-ea"/>
                <a:cs typeface="+mn-cs"/>
              </a:rPr>
              <a:t>sous-nutrition</a:t>
            </a:r>
            <a:r>
              <a:rPr lang="fr-FR" sz="1200" kern="1200" dirty="0" smtClean="0">
                <a:solidFill>
                  <a:schemeClr val="tx1"/>
                </a:solidFill>
                <a:effectLst/>
                <a:latin typeface="+mn-lt"/>
                <a:ea typeface="+mn-ea"/>
                <a:cs typeface="+mn-cs"/>
              </a:rPr>
              <a:t> (toutes les formes) affecte le rendement scolaire, pose des limites au développement cognitif et émotionnel et à la capacité des individus à se développer correctement et à mener une vie pleine.</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a:t>
            </a:r>
            <a:r>
              <a:rPr lang="fr-FR" sz="1200" b="1" kern="1200" dirty="0" smtClean="0">
                <a:solidFill>
                  <a:schemeClr val="tx1"/>
                </a:solidFill>
                <a:effectLst/>
                <a:latin typeface="+mn-lt"/>
                <a:ea typeface="+mn-ea"/>
                <a:cs typeface="+mn-cs"/>
              </a:rPr>
              <a:t>manque d'éducation </a:t>
            </a:r>
            <a:r>
              <a:rPr lang="fr-FR" sz="1200" kern="1200" dirty="0" smtClean="0">
                <a:solidFill>
                  <a:schemeClr val="tx1"/>
                </a:solidFill>
                <a:effectLst/>
                <a:latin typeface="+mn-lt"/>
                <a:ea typeface="+mn-ea"/>
                <a:cs typeface="+mn-cs"/>
              </a:rPr>
              <a:t>affecte la sécurité alimentaire des ménages (donc leur état nutritionnel) du moment ou il entraîne une restriction de l'accès à des emplois mieux rémunérés, à des ressources technologiques plus avancées et à des services essentiels (santé).</a:t>
            </a:r>
          </a:p>
          <a:p>
            <a:pPr eaLnBrk="0" hangingPunct="0"/>
            <a:r>
              <a:rPr lang="fr-FR" sz="1200" kern="1200" dirty="0" smtClean="0">
                <a:solidFill>
                  <a:schemeClr val="tx1"/>
                </a:solidFill>
                <a:effectLst/>
                <a:latin typeface="+mn-lt"/>
                <a:ea typeface="+mn-ea"/>
                <a:cs typeface="+mn-cs"/>
              </a:rPr>
              <a:t>Cette situation est aggravée dans le cas des filles en raison des </a:t>
            </a:r>
            <a:r>
              <a:rPr lang="fr-FR" sz="1200" b="1" kern="1200" dirty="0" smtClean="0">
                <a:solidFill>
                  <a:schemeClr val="tx1"/>
                </a:solidFill>
                <a:effectLst/>
                <a:latin typeface="+mn-lt"/>
                <a:ea typeface="+mn-ea"/>
                <a:cs typeface="+mn-cs"/>
              </a:rPr>
              <a:t>inégalités persistantes entre les sexes</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Les femmes sont les principales pourvoyeuses de soins et devraient donc être le moteur de changements comportementaux et sociaux si l'accès à l'éducation leur est facilité. D’où la plupart des interventions dans le système éducatif visent à la promotion des filles et à l’autonomisation des femmes.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45 secondes</a:t>
            </a:r>
            <a:r>
              <a:rPr lang="fr-FR" sz="1200" b="0" dirty="0" smtClean="0">
                <a:solidFill>
                  <a:schemeClr val="accent6">
                    <a:lumMod val="75000"/>
                  </a:schemeClr>
                </a:solidFill>
              </a:rPr>
              <a:t>. </a:t>
            </a:r>
            <a:endParaRPr lang="fr-FR" b="0" dirty="0" smtClean="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34</a:t>
            </a:fld>
            <a:endParaRPr lang="fr-FR">
              <a:solidFill>
                <a:prstClr val="black"/>
              </a:solidFill>
            </a:endParaRPr>
          </a:p>
        </p:txBody>
      </p:sp>
    </p:spTree>
    <p:extLst>
      <p:ext uri="{BB962C8B-B14F-4D97-AF65-F5344CB8AC3E}">
        <p14:creationId xmlns:p14="http://schemas.microsoft.com/office/powerpoint/2010/main" val="28262974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35. Amélioration des performances scolaires a travers la nutrition.</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majeure partie du retard de croissance apparaît entre 6</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et le 24</a:t>
            </a:r>
            <a:r>
              <a:rPr lang="fr-FR" sz="1200" kern="1200" baseline="30000" dirty="0" smtClean="0">
                <a:solidFill>
                  <a:schemeClr val="tx1"/>
                </a:solidFill>
                <a:effectLst/>
                <a:latin typeface="+mn-lt"/>
                <a:ea typeface="+mn-ea"/>
                <a:cs typeface="+mn-cs"/>
              </a:rPr>
              <a:t>ème</a:t>
            </a:r>
            <a:r>
              <a:rPr lang="fr-FR" sz="1200" kern="1200" dirty="0" smtClean="0">
                <a:solidFill>
                  <a:schemeClr val="tx1"/>
                </a:solidFill>
                <a:effectLst/>
                <a:latin typeface="+mn-lt"/>
                <a:ea typeface="+mn-ea"/>
                <a:cs typeface="+mn-cs"/>
              </a:rPr>
              <a:t> mois d’âge. Les dommages liés au développement de l’enfant durant les premières années de vie crées par l’anémie, la carence iodée et le retard de croissance ne sont que partiellement réversibles. Les programmes de prévention de ces carences sont une priorité durant la petite enfance, l'âge préscolaire et scolaire en visant l’amélioration de la performance scolaire pour : 1/ mener des styles de vie plus sains et réduire le risque de certaines maladies et ; 2/ introduire des changements en milieu familial et communautaire.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3176554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dirty="0" smtClean="0"/>
              <a:t>Diapo 36.</a:t>
            </a:r>
            <a:r>
              <a:rPr lang="fr-FR" sz="1200" b="1" i="0" baseline="0" dirty="0" smtClean="0"/>
              <a:t> </a:t>
            </a:r>
            <a:r>
              <a:rPr lang="fr-FR" sz="1200" b="1" i="0" dirty="0" smtClean="0"/>
              <a:t>Objectifs des secteurs de l’ éducation</a:t>
            </a:r>
            <a:r>
              <a:rPr lang="fr-FR" sz="1200" b="1" i="0" baseline="0" dirty="0" smtClean="0"/>
              <a:t> et de la nutrition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i="1" dirty="0" smtClean="0"/>
              <a:t>Malgré que les interventions qu’on décrira ici vont au delà de la distribution de repas dans les écoles, généralement on garde le titre « alimentation scolaire » pour cette section.</a:t>
            </a:r>
            <a:endParaRPr lang="fr-FR" sz="1600" dirty="0" smtClean="0"/>
          </a:p>
          <a:p>
            <a:pPr marL="0" indent="0">
              <a:buNone/>
            </a:pPr>
            <a:endParaRPr lang="fr-FR" sz="1200" b="1" dirty="0" smtClean="0"/>
          </a:p>
          <a:p>
            <a:pPr marL="0" indent="0">
              <a:buNone/>
            </a:pPr>
            <a:r>
              <a:rPr lang="fr-FR" sz="1200" b="1" dirty="0" smtClean="0"/>
              <a:t>Pour l’éducation :</a:t>
            </a:r>
          </a:p>
          <a:p>
            <a:pPr marL="171450" indent="-171450">
              <a:buFont typeface="Arial" panose="020B0604020202020204" pitchFamily="34" charset="0"/>
              <a:buChar char="•"/>
            </a:pPr>
            <a:r>
              <a:rPr lang="fr-FR" sz="1200" dirty="0" smtClean="0"/>
              <a:t>Améliorer le taux de scolarisation et inscription, de fréquentation et de rétention, surtout chez les filles et réduire le taux de déperdition scolaire (surtout chez les filles)</a:t>
            </a:r>
          </a:p>
          <a:p>
            <a:pPr marL="0" indent="0">
              <a:buNone/>
            </a:pPr>
            <a:r>
              <a:rPr lang="fr-FR" sz="1200" b="1" dirty="0" smtClean="0"/>
              <a:t>Pour la sécurité nutritionnelle et alimentaire : </a:t>
            </a:r>
            <a:endParaRPr lang="fr-FR" sz="800" b="1" dirty="0" smtClean="0"/>
          </a:p>
          <a:p>
            <a:pPr marL="171450" indent="-171450">
              <a:buFont typeface="Arial" panose="020B0604020202020204" pitchFamily="34" charset="0"/>
              <a:buChar char="•"/>
            </a:pPr>
            <a:r>
              <a:rPr lang="fr-FR" sz="1200" dirty="0" smtClean="0"/>
              <a:t>Améliorer l’état nutritionnel des écoliers;</a:t>
            </a:r>
          </a:p>
          <a:p>
            <a:pPr marL="171450" indent="-171450">
              <a:buFont typeface="Arial" panose="020B0604020202020204" pitchFamily="34" charset="0"/>
              <a:buChar char="•"/>
            </a:pPr>
            <a:r>
              <a:rPr lang="fr-FR" sz="1200" dirty="0" smtClean="0"/>
              <a:t>Améliorer la sécurité alimentaire des ménages de la communauté;</a:t>
            </a:r>
          </a:p>
          <a:p>
            <a:pPr marL="171450" indent="-171450">
              <a:buFont typeface="Arial" panose="020B0604020202020204" pitchFamily="34" charset="0"/>
              <a:buChar char="•"/>
            </a:pPr>
            <a:r>
              <a:rPr lang="fr-FR" sz="1200" dirty="0" smtClean="0"/>
              <a:t>Faciliter des actions de CCC-C4D;</a:t>
            </a:r>
          </a:p>
          <a:p>
            <a:pPr marL="171450" indent="-171450">
              <a:buFont typeface="Arial" panose="020B0604020202020204" pitchFamily="34" charset="0"/>
              <a:buChar char="•"/>
            </a:pPr>
            <a:r>
              <a:rPr lang="fr-FR" sz="1200" dirty="0" smtClean="0"/>
              <a:t>Contribuer a l’ODD2 – Faim zéro.</a:t>
            </a:r>
          </a:p>
          <a:p>
            <a:endParaRPr lang="fr-FR" altLang="en-US" dirty="0" smtClean="0">
              <a:cs typeface="Arial" panose="020B0604020202020204" pitchFamily="34" charset="0"/>
            </a:endParaRPr>
          </a:p>
          <a:p>
            <a:r>
              <a:rPr lang="fr-FR" altLang="en-US" b="1" dirty="0" smtClean="0">
                <a:cs typeface="Arial" panose="020B0604020202020204" pitchFamily="34" charset="0"/>
              </a:rPr>
              <a:t>Considérations stratégiques </a:t>
            </a:r>
          </a:p>
          <a:p>
            <a:pPr marL="171450" indent="-171450">
              <a:buFont typeface="Arial" panose="020B0604020202020204" pitchFamily="34" charset="0"/>
              <a:buChar char="•"/>
            </a:pPr>
            <a:r>
              <a:rPr lang="fr-FR" altLang="en-US" dirty="0" smtClean="0">
                <a:cs typeface="Arial" panose="020B0604020202020204" pitchFamily="34" charset="0"/>
              </a:rPr>
              <a:t>Utiliser les écoles et l’environnement éducatif comme des plateformes de transfert de compétences de vie, incluant la sécurité nutritionnelle.</a:t>
            </a:r>
          </a:p>
          <a:p>
            <a:pPr marL="171450" indent="-171450">
              <a:buFont typeface="Arial" panose="020B0604020202020204" pitchFamily="34" charset="0"/>
              <a:buChar char="•"/>
            </a:pPr>
            <a:r>
              <a:rPr lang="fr-FR" altLang="en-US" dirty="0" smtClean="0">
                <a:cs typeface="Arial" panose="020B0604020202020204" pitchFamily="34" charset="0"/>
              </a:rPr>
              <a:t>Promouvoir et renforcer l’accès à des interventions nutritionnelles ciblées pour améliorer le statut nutritionnel de la jeune fille;</a:t>
            </a:r>
          </a:p>
          <a:p>
            <a:pPr marL="171450" indent="-171450">
              <a:buFont typeface="Arial" panose="020B0604020202020204" pitchFamily="34" charset="0"/>
              <a:buChar char="•"/>
            </a:pPr>
            <a:r>
              <a:rPr lang="fr-FR" altLang="en-US" dirty="0" smtClean="0">
                <a:cs typeface="Arial" panose="020B0604020202020204" pitchFamily="34" charset="0"/>
              </a:rPr>
              <a:t>Renforcer et diversifier la disponibilité alimentaire en milieu scolaire, afin de promouvoir des régimes alimentaires de meilleure qualité, en vue d’améliorer le statut nutritionnel des jeunes </a:t>
            </a:r>
            <a:r>
              <a:rPr lang="en-US" altLang="en-US" dirty="0" err="1" smtClean="0">
                <a:cs typeface="Arial" panose="020B0604020202020204" pitchFamily="34" charset="0"/>
              </a:rPr>
              <a:t>enfants</a:t>
            </a:r>
            <a:r>
              <a:rPr lang="en-US" altLang="en-US" dirty="0" smtClean="0">
                <a:cs typeface="Arial" panose="020B0604020202020204" pitchFamily="34" charset="0"/>
              </a:rPr>
              <a:t> et adolescents;</a:t>
            </a:r>
            <a:endParaRPr lang="fr-FR" altLang="en-US" dirty="0" smtClean="0">
              <a:cs typeface="Arial" panose="020B0604020202020204" pitchFamily="34" charset="0"/>
            </a:endParaRPr>
          </a:p>
          <a:p>
            <a:pPr marL="171450" indent="-171450">
              <a:buFont typeface="Arial" panose="020B0604020202020204" pitchFamily="34" charset="0"/>
              <a:buChar char="•"/>
            </a:pPr>
            <a:r>
              <a:rPr lang="fr-FR" altLang="en-US" dirty="0" smtClean="0">
                <a:cs typeface="Arial" panose="020B0604020202020204" pitchFamily="34" charset="0"/>
              </a:rPr>
              <a:t>Mettre en œuvre une stratégie de communication et de plaidoyer promouvant la sécurité nutritionnelle dans le secteur de l'éducation,</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36</a:t>
            </a:fld>
            <a:endParaRPr lang="fr-FR">
              <a:solidFill>
                <a:prstClr val="black"/>
              </a:solidFill>
            </a:endParaRPr>
          </a:p>
        </p:txBody>
      </p:sp>
    </p:spTree>
    <p:extLst>
      <p:ext uri="{BB962C8B-B14F-4D97-AF65-F5344CB8AC3E}">
        <p14:creationId xmlns:p14="http://schemas.microsoft.com/office/powerpoint/2010/main" val="189433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37. Alimentation scolaire, objectifs additionnels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Ce type d’activité a beaucoup de potentiel vis-à-vis du long terme et la pérennité du système est un exemple clair de « </a:t>
            </a:r>
            <a:r>
              <a:rPr lang="fr-FR" sz="1200" kern="1200" dirty="0" err="1" smtClean="0">
                <a:solidFill>
                  <a:schemeClr val="tx1"/>
                </a:solidFill>
                <a:effectLst/>
                <a:latin typeface="+mn-lt"/>
                <a:ea typeface="+mn-ea"/>
                <a:cs typeface="+mn-cs"/>
              </a:rPr>
              <a:t>multisectorialité</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Le schéma ci-dessous résume les synergies intersectorielles entre la nutrition, l’agriculture locale, les filets de protection et l’éducation, avec une vision d’égalité des genres pour ces interventions et les respectifs bénéfices ou impacts.</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Nutritionnels : prévention de l’anémie, briser le cycle intergénérationnel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 sécurité alimentaire : appui à des petits producteurs, promotion des achats locaux, filet de protection (saisonnier) pour les ménages plus pauvres.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37</a:t>
            </a:fld>
            <a:endParaRPr lang="fr-FR">
              <a:solidFill>
                <a:prstClr val="black"/>
              </a:solidFill>
            </a:endParaRPr>
          </a:p>
        </p:txBody>
      </p:sp>
    </p:spTree>
    <p:extLst>
      <p:ext uri="{BB962C8B-B14F-4D97-AF65-F5344CB8AC3E}">
        <p14:creationId xmlns:p14="http://schemas.microsoft.com/office/powerpoint/2010/main" val="24029182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38 :</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Alimentation scolaire, modalités.</a:t>
            </a:r>
            <a:r>
              <a:rPr lang="fr-FR" sz="1200" kern="1200" dirty="0" smtClean="0">
                <a:solidFill>
                  <a:schemeClr val="tx1"/>
                </a:solidFill>
                <a:effectLst/>
                <a:latin typeface="+mn-lt"/>
                <a:ea typeface="+mn-ea"/>
                <a:cs typeface="+mn-cs"/>
              </a:rPr>
              <a:t> </a:t>
            </a:r>
          </a:p>
          <a:p>
            <a:pPr eaLnBrk="0" hangingPunct="0"/>
            <a:endParaRPr lang="fr-FR" sz="1200" kern="1200" dirty="0" smtClean="0">
              <a:solidFill>
                <a:schemeClr val="tx1"/>
              </a:solidFill>
              <a:effectLst/>
              <a:latin typeface="+mn-lt"/>
              <a:ea typeface="+mn-ea"/>
              <a:cs typeface="+mn-cs"/>
            </a:endParaRPr>
          </a:p>
          <a:p>
            <a:pPr eaLnBrk="0" hangingPunct="0"/>
            <a:r>
              <a:rPr lang="fr-FR" sz="1200" i="1" kern="1200" dirty="0" smtClean="0">
                <a:solidFill>
                  <a:schemeClr val="tx1"/>
                </a:solidFill>
                <a:effectLst/>
                <a:latin typeface="+mn-lt"/>
                <a:ea typeface="+mn-ea"/>
                <a:cs typeface="+mn-cs"/>
              </a:rPr>
              <a:t>Demander aux participants qu’est-ce qu’ils y connaissent.</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CLIC. Distribution de repas </a:t>
            </a:r>
            <a:r>
              <a:rPr lang="fr-FR" sz="1200" kern="1200" dirty="0" smtClean="0">
                <a:solidFill>
                  <a:schemeClr val="tx1"/>
                </a:solidFill>
                <a:effectLst/>
                <a:latin typeface="+mn-lt"/>
                <a:ea typeface="+mn-ea"/>
                <a:cs typeface="+mn-cs"/>
              </a:rPr>
              <a:t>au sein des écoles (cantines)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Modalités de mise en œuvre multiples (ration à manger sur place ou à emporter, ration sèche ou cuisinée, produits </a:t>
            </a:r>
            <a:r>
              <a:rPr lang="fr-FR" sz="1200" kern="1200" dirty="0" err="1" smtClean="0">
                <a:solidFill>
                  <a:schemeClr val="tx1"/>
                </a:solidFill>
                <a:effectLst/>
                <a:latin typeface="+mn-lt"/>
                <a:ea typeface="+mn-ea"/>
                <a:cs typeface="+mn-cs"/>
              </a:rPr>
              <a:t>prêts-à-l’emploi</a:t>
            </a:r>
            <a:r>
              <a:rPr lang="fr-FR" sz="1200" kern="1200" dirty="0" smtClean="0">
                <a:solidFill>
                  <a:schemeClr val="tx1"/>
                </a:solidFill>
                <a:effectLst/>
                <a:latin typeface="+mn-lt"/>
                <a:ea typeface="+mn-ea"/>
                <a:cs typeface="+mn-cs"/>
              </a:rPr>
              <a:t>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Cibler les plus jeunes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Permet une ouverture très large mais de difficile pérennisation.</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Projet ADO </a:t>
            </a:r>
            <a:r>
              <a:rPr lang="fr-FR" sz="1200" kern="1200" dirty="0" smtClean="0">
                <a:solidFill>
                  <a:schemeClr val="tx1"/>
                </a:solidFill>
                <a:effectLst/>
                <a:latin typeface="+mn-lt"/>
                <a:ea typeface="+mn-ea"/>
                <a:cs typeface="+mn-cs"/>
              </a:rPr>
              <a:t>(adolescentes)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Cible les filles de CM1/CM2 et aux collèges et qui appartiennent à des ménages Très Pauvres (TP) et Pauvres (P) qui reçoivent : une allocation mensuelle, une supplémentation en Fer et des séances de sensibilisation et communication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Facilite l’adoption d’une approche multisectorielle (santé, nutrition, protection sociale).</a:t>
            </a:r>
          </a:p>
          <a:p>
            <a:pPr eaLnBrk="0" hangingPunct="0"/>
            <a:endParaRPr lang="fr-FR" sz="1200"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Jardins potagers scolaires avec des objectifs</a:t>
            </a:r>
            <a:r>
              <a:rPr lang="fr-FR" sz="1200" kern="1200" dirty="0" smtClean="0">
                <a:solidFill>
                  <a:schemeClr val="tx1"/>
                </a:solidFill>
                <a:effectLst/>
                <a:latin typeface="+mn-lt"/>
                <a:ea typeface="+mn-ea"/>
                <a:cs typeface="+mn-cs"/>
              </a:rPr>
              <a: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Nutritionnels : prévention de l’anémie, briser le cycle intergénérationnel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 sécurité alimentaire : appui à des petits producteurs, promotion des achats locaux, filet de protection (saisonnier) pour les ménages plus pauvres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Beaucoup de potentiel sur le long terme et la pérennité du système. </a:t>
            </a:r>
          </a:p>
          <a:p>
            <a:pPr eaLnBrk="0" hangingPunct="0"/>
            <a:endParaRPr lang="fr-FR" sz="1200" b="1" kern="1200" dirty="0" smtClean="0">
              <a:solidFill>
                <a:schemeClr val="tx1"/>
              </a:solidFill>
              <a:effectLst/>
              <a:latin typeface="+mn-lt"/>
              <a:ea typeface="+mn-ea"/>
              <a:cs typeface="+mn-cs"/>
            </a:endParaRPr>
          </a:p>
          <a:p>
            <a:pPr eaLnBrk="0" hangingPunct="0"/>
            <a:r>
              <a:rPr lang="fr-FR" sz="1200" b="1" kern="1200" dirty="0" smtClean="0">
                <a:solidFill>
                  <a:schemeClr val="tx1"/>
                </a:solidFill>
                <a:effectLst/>
                <a:latin typeface="+mn-lt"/>
                <a:ea typeface="+mn-ea"/>
                <a:cs typeface="+mn-cs"/>
              </a:rPr>
              <a:t>Autres activités</a:t>
            </a:r>
            <a:r>
              <a:rPr lang="fr-FR" sz="1200" kern="1200" dirty="0" smtClean="0">
                <a:solidFill>
                  <a:schemeClr val="tx1"/>
                </a:solidFill>
                <a:effectLst/>
                <a:latin typeface="+mn-lt"/>
                <a:ea typeface="+mn-ea"/>
                <a:cs typeface="+mn-cs"/>
              </a:rPr>
              <a:t>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Troupeaux scolaires : améliore l’apport en protéines d’origine animal. Avec un grand potentiel comme stratégie de pérennisation du système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Mise en place de moulins à grain.</a:t>
            </a:r>
          </a:p>
          <a:p>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38</a:t>
            </a:fld>
            <a:endParaRPr lang="fr-FR">
              <a:solidFill>
                <a:prstClr val="black"/>
              </a:solidFill>
            </a:endParaRPr>
          </a:p>
        </p:txBody>
      </p:sp>
    </p:spTree>
    <p:extLst>
      <p:ext uri="{BB962C8B-B14F-4D97-AF65-F5344CB8AC3E}">
        <p14:creationId xmlns:p14="http://schemas.microsoft.com/office/powerpoint/2010/main" val="9468759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39. Éducation pour la nutrition, opportunités programmatiques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b="0" kern="1200" dirty="0" smtClean="0">
                <a:solidFill>
                  <a:schemeClr val="tx1"/>
                </a:solidFill>
                <a:effectLst/>
                <a:latin typeface="+mn-lt"/>
                <a:ea typeface="+mn-ea"/>
                <a:cs typeface="+mn-cs"/>
              </a:rPr>
              <a:t>Parmi les opportunités</a:t>
            </a:r>
            <a:r>
              <a:rPr lang="fr-FR" sz="1200" b="0" kern="1200" baseline="0" dirty="0" smtClean="0">
                <a:solidFill>
                  <a:schemeClr val="tx1"/>
                </a:solidFill>
                <a:effectLst/>
                <a:latin typeface="+mn-lt"/>
                <a:ea typeface="+mn-ea"/>
                <a:cs typeface="+mn-cs"/>
              </a:rPr>
              <a:t> programmatiques, on peut citer :</a:t>
            </a:r>
            <a:endParaRPr lang="fr-FR" sz="1200" b="0" kern="1200" dirty="0" smtClean="0">
              <a:solidFill>
                <a:schemeClr val="tx1"/>
              </a:solidFill>
              <a:effectLst/>
              <a:latin typeface="+mn-lt"/>
              <a:ea typeface="+mn-ea"/>
              <a:cs typeface="+mn-cs"/>
            </a:endParaRP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Assurer la promotion de la nutrition et une éducation nutritionnelle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Faire des démonstrations de cuisine en utilisant de nouvelles cultures locales dans les programmes de nutrition et en faisant participer les femmes et les hommes, les cuisines communautaires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Par l'éducation nutritionnelle et le changement de comportement, promouvoir l'autosuffisance alimentaire et empêcher la vente de la production familiale sur le marché.</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39</a:t>
            </a:fld>
            <a:endParaRPr lang="fr-FR">
              <a:solidFill>
                <a:prstClr val="black"/>
              </a:solidFill>
            </a:endParaRPr>
          </a:p>
        </p:txBody>
      </p:sp>
    </p:spTree>
    <p:extLst>
      <p:ext uri="{BB962C8B-B14F-4D97-AF65-F5344CB8AC3E}">
        <p14:creationId xmlns:p14="http://schemas.microsoft.com/office/powerpoint/2010/main" val="96938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 Définition de la sécurité nutritionnelle</a:t>
            </a:r>
          </a:p>
          <a:p>
            <a:endParaRPr lang="fr-FR" sz="1200" b="1"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Cette définition met en évidence le lien entre la sécurité nutritionnelle et les facteurs causaux décrits antérieurement.</a:t>
            </a:r>
            <a:endParaRPr lang="x-none"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il y aura sécurité nutritionnelle uniquement lorsque les déterminants de la malnutrition sont sous contrôle. D’où l’intérêt de mettre en place des </a:t>
            </a:r>
            <a:r>
              <a:rPr lang="fr-FR" sz="1200" b="1" kern="1200" dirty="0" smtClean="0">
                <a:solidFill>
                  <a:schemeClr val="tx1"/>
                </a:solidFill>
                <a:effectLst/>
                <a:latin typeface="+mn-lt"/>
                <a:ea typeface="+mn-ea"/>
                <a:cs typeface="+mn-cs"/>
              </a:rPr>
              <a:t>approches multisectorielles </a:t>
            </a:r>
            <a:r>
              <a:rPr lang="fr-FR" sz="1200" kern="1200" dirty="0" smtClean="0">
                <a:solidFill>
                  <a:schemeClr val="tx1"/>
                </a:solidFill>
                <a:effectLst/>
                <a:latin typeface="+mn-lt"/>
                <a:ea typeface="+mn-ea"/>
                <a:cs typeface="+mn-cs"/>
              </a:rPr>
              <a:t>pour la nutrition. </a:t>
            </a:r>
            <a:endParaRPr lang="x-none"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36142091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39.</a:t>
            </a:r>
            <a:r>
              <a:rPr lang="fr-FR" b="1" baseline="0" dirty="0" smtClean="0"/>
              <a:t> </a:t>
            </a:r>
            <a:r>
              <a:rPr lang="fr-FR" b="1" dirty="0" smtClean="0"/>
              <a:t>Filets Sociaux et protection sociale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40</a:t>
            </a:fld>
            <a:endParaRPr lang="fr-FR">
              <a:solidFill>
                <a:prstClr val="black"/>
              </a:solidFill>
            </a:endParaRPr>
          </a:p>
        </p:txBody>
      </p:sp>
    </p:spTree>
    <p:extLst>
      <p:ext uri="{BB962C8B-B14F-4D97-AF65-F5344CB8AC3E}">
        <p14:creationId xmlns:p14="http://schemas.microsoft.com/office/powerpoint/2010/main" val="3218138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41. Définitions</a:t>
            </a:r>
            <a:r>
              <a:rPr lang="fr-FR" b="1" baseline="0" dirty="0" smtClean="0"/>
              <a:t> de la protection sociale</a:t>
            </a:r>
          </a:p>
          <a:p>
            <a:endParaRPr lang="fr-FR" b="1" dirty="0" smtClean="0"/>
          </a:p>
          <a:p>
            <a:pPr eaLnBrk="0" hangingPunct="0"/>
            <a:r>
              <a:rPr lang="fr-FR" sz="1200" b="1" kern="1200" dirty="0" smtClean="0">
                <a:solidFill>
                  <a:schemeClr val="tx1"/>
                </a:solidFill>
                <a:effectLst/>
                <a:latin typeface="+mn-lt"/>
                <a:ea typeface="+mn-ea"/>
                <a:cs typeface="+mn-cs"/>
              </a:rPr>
              <a:t>La protection sociale </a:t>
            </a:r>
            <a:r>
              <a:rPr lang="fr-FR" sz="1200" kern="1200" dirty="0" smtClean="0">
                <a:solidFill>
                  <a:schemeClr val="tx1"/>
                </a:solidFill>
                <a:effectLst/>
                <a:latin typeface="+mn-lt"/>
                <a:ea typeface="+mn-ea"/>
                <a:cs typeface="+mn-cs"/>
              </a:rPr>
              <a:t>est un ensemble de mesures et de politiques visant à fournir aux pauvres et vulnérables des aides en espèces ou en nature leur permettant ainsi de se protéger contre les risques. </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La protection sociale est reconnue </a:t>
            </a:r>
            <a:r>
              <a:rPr lang="fr-FR" sz="1200" b="1" kern="1200" dirty="0" smtClean="0">
                <a:solidFill>
                  <a:schemeClr val="tx1"/>
                </a:solidFill>
                <a:effectLst/>
                <a:latin typeface="+mn-lt"/>
                <a:ea typeface="+mn-ea"/>
                <a:cs typeface="+mn-cs"/>
              </a:rPr>
              <a:t>comme un droit </a:t>
            </a:r>
            <a:r>
              <a:rPr lang="fr-FR" sz="1200" kern="1200" dirty="0" smtClean="0">
                <a:solidFill>
                  <a:schemeClr val="tx1"/>
                </a:solidFill>
                <a:effectLst/>
                <a:latin typeface="+mn-lt"/>
                <a:ea typeface="+mn-ea"/>
                <a:cs typeface="+mn-cs"/>
              </a:rPr>
              <a:t>pour les personnes dans la Déclaration Universelle des Droits de l’Homme (articles 22 et 25), le Pacte international relatif aux droits économiques, sociaux et culturels (articles 9, 11 et 12) et la Convention 102 (1952) sur la Sécurité Sociale (Standards minimum) de l’Organisation Internationale du Travail. La constitution du Niger consacre la protection sociale comme un droit pour l’ensemble de ses citoyens en général et les populations vulnérables en particulier. Assurer ce droit à la protection sociale contribue directement </a:t>
            </a:r>
            <a:r>
              <a:rPr lang="fr-FR" sz="1200" b="1" kern="1200" dirty="0" smtClean="0">
                <a:solidFill>
                  <a:schemeClr val="tx1"/>
                </a:solidFill>
                <a:effectLst/>
                <a:latin typeface="+mn-lt"/>
                <a:ea typeface="+mn-ea"/>
                <a:cs typeface="+mn-cs"/>
              </a:rPr>
              <a:t>au droit à l’alimentation </a:t>
            </a:r>
            <a:r>
              <a:rPr lang="fr-FR" sz="1200" kern="1200" dirty="0" smtClean="0">
                <a:solidFill>
                  <a:schemeClr val="tx1"/>
                </a:solidFill>
                <a:effectLst/>
                <a:latin typeface="+mn-lt"/>
                <a:ea typeface="+mn-ea"/>
                <a:cs typeface="+mn-cs"/>
              </a:rPr>
              <a:t>en ce qu’elle remplit les fonctions de </a:t>
            </a:r>
            <a:r>
              <a:rPr lang="fr-FR" sz="1200" b="1" kern="1200" dirty="0" smtClean="0">
                <a:solidFill>
                  <a:schemeClr val="tx1"/>
                </a:solidFill>
                <a:effectLst/>
                <a:latin typeface="+mn-lt"/>
                <a:ea typeface="+mn-ea"/>
                <a:cs typeface="+mn-cs"/>
              </a:rPr>
              <a:t>prévention</a:t>
            </a:r>
            <a:r>
              <a:rPr lang="fr-FR" sz="1200" kern="1200" dirty="0" smtClean="0">
                <a:solidFill>
                  <a:schemeClr val="tx1"/>
                </a:solidFill>
                <a:effectLst/>
                <a:latin typeface="+mn-lt"/>
                <a:ea typeface="+mn-ea"/>
                <a:cs typeface="+mn-cs"/>
              </a:rPr>
              <a:t>, de </a:t>
            </a:r>
            <a:r>
              <a:rPr lang="fr-FR" sz="1200" b="1" kern="1200" dirty="0" smtClean="0">
                <a:solidFill>
                  <a:schemeClr val="tx1"/>
                </a:solidFill>
                <a:effectLst/>
                <a:latin typeface="+mn-lt"/>
                <a:ea typeface="+mn-ea"/>
                <a:cs typeface="+mn-cs"/>
              </a:rPr>
              <a:t>protection, </a:t>
            </a:r>
            <a:r>
              <a:rPr lang="fr-FR" sz="1200" kern="1200" dirty="0" smtClean="0">
                <a:solidFill>
                  <a:schemeClr val="tx1"/>
                </a:solidFill>
                <a:effectLst/>
                <a:latin typeface="+mn-lt"/>
                <a:ea typeface="+mn-ea"/>
                <a:cs typeface="+mn-cs"/>
              </a:rPr>
              <a:t>de</a:t>
            </a:r>
            <a:r>
              <a:rPr lang="fr-FR" sz="1200" b="1" kern="1200" dirty="0" smtClean="0">
                <a:solidFill>
                  <a:schemeClr val="tx1"/>
                </a:solidFill>
                <a:effectLst/>
                <a:latin typeface="+mn-lt"/>
                <a:ea typeface="+mn-ea"/>
                <a:cs typeface="+mn-cs"/>
              </a:rPr>
              <a:t> promotion</a:t>
            </a:r>
            <a:r>
              <a:rPr lang="fr-FR" sz="1200" kern="1200" dirty="0" smtClean="0">
                <a:solidFill>
                  <a:schemeClr val="tx1"/>
                </a:solidFill>
                <a:effectLst/>
                <a:latin typeface="+mn-lt"/>
                <a:ea typeface="+mn-ea"/>
                <a:cs typeface="+mn-cs"/>
              </a:rPr>
              <a:t> </a:t>
            </a:r>
            <a:r>
              <a:rPr lang="fr-FR" sz="1200" b="1" kern="1200" dirty="0" smtClean="0">
                <a:solidFill>
                  <a:schemeClr val="tx1"/>
                </a:solidFill>
                <a:effectLst/>
                <a:latin typeface="+mn-lt"/>
                <a:ea typeface="+mn-ea"/>
                <a:cs typeface="+mn-cs"/>
              </a:rPr>
              <a:t>et de transformation.</a:t>
            </a:r>
          </a:p>
          <a:p>
            <a:pPr eaLnBrk="0" hangingPunct="0"/>
            <a:endParaRPr lang="fr-FR" sz="1200" b="1" kern="1200" dirty="0" smtClean="0">
              <a:solidFill>
                <a:schemeClr val="tx1"/>
              </a:solidFill>
              <a:effectLst/>
              <a:latin typeface="+mn-lt"/>
              <a:ea typeface="+mn-ea"/>
              <a:cs typeface="+mn-cs"/>
            </a:endParaRPr>
          </a:p>
          <a:p>
            <a:pPr marL="0" marR="0" indent="0" algn="l" defTabSz="914400" rtl="0" eaLnBrk="0" fontAlgn="auto" latinLnBrk="0" hangingPunct="0">
              <a:lnSpc>
                <a:spcPct val="100000"/>
              </a:lnSpc>
              <a:spcBef>
                <a:spcPts val="0"/>
              </a:spcBef>
              <a:spcAft>
                <a:spcPts val="0"/>
              </a:spcAft>
              <a:buClrTx/>
              <a:buSzTx/>
              <a:buFontTx/>
              <a:buNone/>
              <a:tabLst/>
              <a:defRPr/>
            </a:pPr>
            <a:r>
              <a:rPr lang="fr-FR" sz="1200" b="1" kern="1200" dirty="0" smtClean="0">
                <a:solidFill>
                  <a:schemeClr val="tx1"/>
                </a:solidFill>
                <a:effectLst/>
                <a:latin typeface="+mn-lt"/>
                <a:ea typeface="+mn-ea"/>
                <a:cs typeface="+mn-cs"/>
              </a:rPr>
              <a:t>Ainsi, la protection sociale sensible aux enjeux nutritionnels</a:t>
            </a:r>
            <a:r>
              <a:rPr lang="fr-FR" sz="1200" kern="1200" dirty="0" smtClean="0">
                <a:solidFill>
                  <a:schemeClr val="tx1"/>
                </a:solidFill>
                <a:effectLst/>
                <a:latin typeface="+mn-lt"/>
                <a:ea typeface="+mn-ea"/>
                <a:cs typeface="+mn-cs"/>
              </a:rPr>
              <a:t> s’efforce d’atteindre les personnes vulnérables sur le plan nutritionnel, d’intégrer des objectifs et des indicateurs nutritionnels explicites et de promouvoir des stratégies qui visent à permettre aux ménages d’accéder à une alimentation saine et durable ainsi qu’aux soins de santé.</a:t>
            </a:r>
          </a:p>
          <a:p>
            <a:pPr marL="0" marR="0" indent="0" algn="l" defTabSz="914400" rtl="0" eaLnBrk="0" fontAlgn="auto" latinLnBrk="0" hangingPunct="0">
              <a:lnSpc>
                <a:spcPct val="100000"/>
              </a:lnSpc>
              <a:spcBef>
                <a:spcPts val="0"/>
              </a:spcBef>
              <a:spcAft>
                <a:spcPts val="0"/>
              </a:spcAft>
              <a:buClrTx/>
              <a:buSzTx/>
              <a:buFontTx/>
              <a:buNone/>
              <a:tabLst/>
              <a:defRPr/>
            </a:pPr>
            <a:endParaRPr lang="fr-FR"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41</a:t>
            </a:fld>
            <a:endParaRPr lang="fr-FR">
              <a:solidFill>
                <a:prstClr val="black"/>
              </a:solidFill>
            </a:endParaRPr>
          </a:p>
        </p:txBody>
      </p:sp>
    </p:spTree>
    <p:extLst>
      <p:ext uri="{BB962C8B-B14F-4D97-AF65-F5344CB8AC3E}">
        <p14:creationId xmlns:p14="http://schemas.microsoft.com/office/powerpoint/2010/main" val="29261113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42. les fonctions de la protection sociale</a:t>
            </a:r>
          </a:p>
          <a:p>
            <a:endParaRPr lang="fr-FR" b="1" dirty="0" smtClean="0"/>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 fonction de prévention</a:t>
            </a:r>
            <a:r>
              <a:rPr lang="fr-FR" sz="1200" kern="1200" dirty="0" smtClean="0">
                <a:solidFill>
                  <a:schemeClr val="tx1"/>
                </a:solidFill>
                <a:effectLst/>
                <a:latin typeface="+mn-lt"/>
                <a:ea typeface="+mn-ea"/>
                <a:cs typeface="+mn-cs"/>
              </a:rPr>
              <a:t> permet de prévenir contre les privations, atténuer les impacts des chocs négatifs, éviter les stratégies de survie négatives (ex ante) à travers par exemple : les transferts monétaires réguliers et prévisibles, l’assurance agricole et contre les catastrophes.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 fonction de protection </a:t>
            </a:r>
            <a:r>
              <a:rPr lang="fr-FR" sz="1200" kern="1200" dirty="0" smtClean="0">
                <a:solidFill>
                  <a:schemeClr val="tx1"/>
                </a:solidFill>
                <a:effectLst/>
                <a:latin typeface="+mn-lt"/>
                <a:ea typeface="+mn-ea"/>
                <a:cs typeface="+mn-cs"/>
              </a:rPr>
              <a:t>se manifeste en fournissant une assistance contre la pauvreté économique et sociale y compris, la réduction de la pauvreté chronique et extrême et l’insécurité alimentaire (ex post) à travers par exemple : les transferts monétaires, les programmes d’emplois publics, les programmes d’alimentation, l’assistance humanitaire.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 fonction de promotion </a:t>
            </a:r>
            <a:r>
              <a:rPr lang="fr-FR" sz="1200" kern="1200" dirty="0" smtClean="0">
                <a:solidFill>
                  <a:schemeClr val="tx1"/>
                </a:solidFill>
                <a:effectLst/>
                <a:latin typeface="+mn-lt"/>
                <a:ea typeface="+mn-ea"/>
                <a:cs typeface="+mn-cs"/>
              </a:rPr>
              <a:t>permet d’améliorer l’accumulation de capital, le capital humain et la capacité de génération de revenus parmi les populations pauvres et marginalisées à travers par exemple : les transferts monétaires conditionnels et non conditionnels, le développement des moyens d’existence, la formation de capital, les subventions agricoles et les cantines scolaires.</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La fonction de transformation </a:t>
            </a:r>
            <a:r>
              <a:rPr lang="fr-FR" sz="1200" kern="1200" dirty="0" smtClean="0">
                <a:solidFill>
                  <a:schemeClr val="tx1"/>
                </a:solidFill>
                <a:effectLst/>
                <a:latin typeface="+mn-lt"/>
                <a:ea typeface="+mn-ea"/>
                <a:cs typeface="+mn-cs"/>
              </a:rPr>
              <a:t>s’attaque aux déséquilibres qui créent ou maintiennent les inégalités et l’exclusion sociale à travers les réformes légales, les changements de comportement</a:t>
            </a:r>
            <a:r>
              <a:rPr lang="fr-FR" sz="1200" b="1" kern="1200" dirty="0" smtClean="0">
                <a:solidFill>
                  <a:schemeClr val="tx1"/>
                </a:solidFill>
                <a:effectLst/>
                <a:latin typeface="+mn-lt"/>
                <a:ea typeface="+mn-ea"/>
                <a:cs typeface="+mn-cs"/>
              </a:rPr>
              <a:t>.</a:t>
            </a:r>
            <a:endParaRPr lang="fr-FR"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42</a:t>
            </a:fld>
            <a:endParaRPr lang="fr-FR">
              <a:solidFill>
                <a:prstClr val="black"/>
              </a:solidFill>
            </a:endParaRPr>
          </a:p>
        </p:txBody>
      </p:sp>
    </p:spTree>
    <p:extLst>
      <p:ext uri="{BB962C8B-B14F-4D97-AF65-F5344CB8AC3E}">
        <p14:creationId xmlns:p14="http://schemas.microsoft.com/office/powerpoint/2010/main" val="28645840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43 : Types de transferts sociaux - Protection sociale et nutrition, modalités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Transferts en nature (nourriture ou aliments spécialisés) : l’impact nutritionnel peut être maximisé en y :</a:t>
            </a:r>
          </a:p>
          <a:p>
            <a:pPr marL="228600" lvl="0" indent="-228600" eaLnBrk="0" hangingPunct="0">
              <a:buFont typeface="+mj-lt"/>
              <a:buAutoNum type="alphaLcPeriod"/>
            </a:pPr>
            <a:r>
              <a:rPr lang="fr-FR" sz="1200" kern="1200" dirty="0" smtClean="0">
                <a:solidFill>
                  <a:schemeClr val="tx1"/>
                </a:solidFill>
                <a:effectLst/>
                <a:latin typeface="+mn-lt"/>
                <a:ea typeface="+mn-ea"/>
                <a:cs typeface="+mn-cs"/>
              </a:rPr>
              <a:t>Associant une composante d’éducation nutritionnelle et en ; </a:t>
            </a:r>
          </a:p>
          <a:p>
            <a:pPr marL="228600" lvl="0" indent="-228600" eaLnBrk="0" hangingPunct="0">
              <a:buFont typeface="+mj-lt"/>
              <a:buAutoNum type="alphaLcPeriod"/>
            </a:pPr>
            <a:r>
              <a:rPr lang="fr-FR" sz="1200" kern="1200" dirty="0" smtClean="0">
                <a:solidFill>
                  <a:schemeClr val="tx1"/>
                </a:solidFill>
                <a:effectLst/>
                <a:latin typeface="+mn-lt"/>
                <a:ea typeface="+mn-ea"/>
                <a:cs typeface="+mn-cs"/>
              </a:rPr>
              <a:t>Veillant à ce que les paniers alimentaires contiennent des denrées à forte valeur nutritionnelle.</a:t>
            </a:r>
          </a:p>
          <a:p>
            <a:pPr marL="0" lvl="0" indent="0" eaLnBrk="0" hangingPunct="0">
              <a:buFont typeface="+mj-lt"/>
              <a:buNone/>
            </a:pPr>
            <a:endParaRPr lang="fr-FR" sz="1200" kern="1200" dirty="0" smtClean="0">
              <a:solidFill>
                <a:schemeClr val="tx1"/>
              </a:solidFill>
              <a:effectLst/>
              <a:latin typeface="+mn-lt"/>
              <a:ea typeface="+mn-ea"/>
              <a:cs typeface="+mn-cs"/>
            </a:endParaRP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Transferts en quasi-nature (</a:t>
            </a:r>
            <a:r>
              <a:rPr lang="fr-FR" sz="1200" b="1" kern="1200" dirty="0" smtClean="0">
                <a:solidFill>
                  <a:schemeClr val="tx1"/>
                </a:solidFill>
                <a:effectLst/>
                <a:latin typeface="+mn-lt"/>
                <a:ea typeface="+mn-ea"/>
                <a:cs typeface="+mn-cs"/>
              </a:rPr>
              <a:t>coupons</a:t>
            </a:r>
            <a:r>
              <a:rPr lang="fr-FR" sz="1200" kern="1200" dirty="0" smtClean="0">
                <a:solidFill>
                  <a:schemeClr val="tx1"/>
                </a:solidFill>
                <a:effectLst/>
                <a:latin typeface="+mn-lt"/>
                <a:ea typeface="+mn-ea"/>
                <a:cs typeface="+mn-cs"/>
              </a:rPr>
              <a:t>) pour améliorer l’accès à des aliments nutritifs, aux services de santé maternelle et infantile ou aux services favorisant des bonnes pratiques ANJE.</a:t>
            </a: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Transferts en </a:t>
            </a:r>
            <a:r>
              <a:rPr lang="fr-FR" sz="1200" b="1" kern="1200" dirty="0" smtClean="0">
                <a:solidFill>
                  <a:schemeClr val="tx1"/>
                </a:solidFill>
                <a:effectLst/>
                <a:latin typeface="+mn-lt"/>
                <a:ea typeface="+mn-ea"/>
                <a:cs typeface="+mn-cs"/>
              </a:rPr>
              <a:t>espèces</a:t>
            </a:r>
            <a:r>
              <a:rPr lang="fr-FR" sz="1200" kern="1200" dirty="0" smtClean="0">
                <a:solidFill>
                  <a:schemeClr val="tx1"/>
                </a:solidFill>
                <a:effectLst/>
                <a:latin typeface="+mn-lt"/>
                <a:ea typeface="+mn-ea"/>
                <a:cs typeface="+mn-cs"/>
              </a:rPr>
              <a:t>, conditionnels ou inconditionnels. </a:t>
            </a:r>
            <a:r>
              <a:rPr lang="fr-FR" sz="1200" b="1" kern="1200" dirty="0" smtClean="0">
                <a:solidFill>
                  <a:schemeClr val="tx1"/>
                </a:solidFill>
                <a:effectLst/>
                <a:latin typeface="+mn-lt"/>
                <a:ea typeface="+mn-ea"/>
                <a:cs typeface="+mn-cs"/>
              </a:rPr>
              <a:t>Conditionnalité</a:t>
            </a:r>
            <a:r>
              <a:rPr lang="fr-FR" sz="1200" kern="1200" dirty="0" smtClean="0">
                <a:solidFill>
                  <a:schemeClr val="tx1"/>
                </a:solidFill>
                <a:effectLst/>
                <a:latin typeface="+mn-lt"/>
                <a:ea typeface="+mn-ea"/>
                <a:cs typeface="+mn-cs"/>
              </a:rPr>
              <a:t>.</a:t>
            </a: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Transferts de </a:t>
            </a:r>
            <a:r>
              <a:rPr lang="fr-FR" sz="1200" b="1" kern="1200" dirty="0" smtClean="0">
                <a:solidFill>
                  <a:schemeClr val="tx1"/>
                </a:solidFill>
                <a:effectLst/>
                <a:latin typeface="+mn-lt"/>
                <a:ea typeface="+mn-ea"/>
                <a:cs typeface="+mn-cs"/>
              </a:rPr>
              <a:t>biens de production</a:t>
            </a:r>
            <a:r>
              <a:rPr lang="fr-FR" sz="1200" kern="1200" dirty="0" smtClean="0">
                <a:solidFill>
                  <a:schemeClr val="tx1"/>
                </a:solidFill>
                <a:effectLst/>
                <a:latin typeface="+mn-lt"/>
                <a:ea typeface="+mn-ea"/>
                <a:cs typeface="+mn-cs"/>
              </a:rPr>
              <a:t>, tels que des vaches laitières, des petits ruminants, des volailles ou des semences riches en nutriments.</a:t>
            </a: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Transferts </a:t>
            </a:r>
            <a:r>
              <a:rPr lang="fr-FR" sz="1200" b="1" kern="1200" dirty="0" smtClean="0">
                <a:solidFill>
                  <a:schemeClr val="tx1"/>
                </a:solidFill>
                <a:effectLst/>
                <a:latin typeface="+mn-lt"/>
                <a:ea typeface="+mn-ea"/>
                <a:cs typeface="+mn-cs"/>
              </a:rPr>
              <a:t>sociaux</a:t>
            </a:r>
            <a:r>
              <a:rPr lang="fr-FR" sz="1200" kern="1200" dirty="0" smtClean="0">
                <a:solidFill>
                  <a:schemeClr val="tx1"/>
                </a:solidFill>
                <a:effectLst/>
                <a:latin typeface="+mn-lt"/>
                <a:ea typeface="+mn-ea"/>
                <a:cs typeface="+mn-cs"/>
              </a:rPr>
              <a:t>, comme des pensions retraite sans cotisations et des allocations de soutien aux enfants.</a:t>
            </a:r>
          </a:p>
          <a:p>
            <a:pPr marL="17145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Des </a:t>
            </a:r>
            <a:r>
              <a:rPr lang="fr-FR" sz="1200" b="1" kern="1200" dirty="0" smtClean="0">
                <a:solidFill>
                  <a:schemeClr val="tx1"/>
                </a:solidFill>
                <a:effectLst/>
                <a:latin typeface="+mn-lt"/>
                <a:ea typeface="+mn-ea"/>
                <a:cs typeface="+mn-cs"/>
              </a:rPr>
              <a:t>repas scolaires</a:t>
            </a:r>
            <a:r>
              <a:rPr lang="fr-FR" sz="1200" kern="1200" dirty="0" smtClean="0">
                <a:solidFill>
                  <a:schemeClr val="tx1"/>
                </a:solidFill>
                <a:effectLst/>
                <a:latin typeface="+mn-lt"/>
                <a:ea typeface="+mn-ea"/>
                <a:cs typeface="+mn-cs"/>
              </a:rPr>
              <a:t> qui peuvent être considérés comme une forme de transfert en nature pour assurer un apport nutritionnel adéquat aux enfants d’âge scolaire vivant dans des familles vulnérables tout en favorisant leur assiduité à l’école.</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43</a:t>
            </a:fld>
            <a:endParaRPr lang="fr-FR">
              <a:solidFill>
                <a:prstClr val="black"/>
              </a:solidFill>
            </a:endParaRPr>
          </a:p>
        </p:txBody>
      </p:sp>
    </p:spTree>
    <p:extLst>
      <p:ext uri="{BB962C8B-B14F-4D97-AF65-F5344CB8AC3E}">
        <p14:creationId xmlns:p14="http://schemas.microsoft.com/office/powerpoint/2010/main" val="4581438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44.</a:t>
            </a:r>
            <a:r>
              <a:rPr lang="fr-FR" b="1" baseline="0" dirty="0" smtClean="0"/>
              <a:t> </a:t>
            </a:r>
            <a:r>
              <a:rPr lang="fr-FR" b="1" dirty="0" smtClean="0"/>
              <a:t>Introduction</a:t>
            </a:r>
            <a:r>
              <a:rPr lang="fr-FR" b="1" baseline="0" dirty="0" smtClean="0"/>
              <a:t> sur l’a</a:t>
            </a:r>
            <a:r>
              <a:rPr lang="fr-FR" b="1" dirty="0" smtClean="0"/>
              <a:t>utonomisation des femmes et égalité des sexes </a:t>
            </a:r>
          </a:p>
          <a:p>
            <a:endParaRPr lang="fr-FR" b="1" dirty="0" smtClean="0"/>
          </a:p>
          <a:p>
            <a:r>
              <a:rPr lang="fr-BE" sz="1200" kern="1200" dirty="0" smtClean="0">
                <a:solidFill>
                  <a:schemeClr val="tx1"/>
                </a:solidFill>
                <a:effectLst/>
                <a:latin typeface="+mn-lt"/>
                <a:ea typeface="+mn-ea"/>
                <a:cs typeface="+mn-cs"/>
              </a:rPr>
              <a:t>Malgré que les femmes produisent plus de la moitié de l’alimentation mondiale, elles ne détiennent pourtant que 2% des terres (FAO, 2013). En effet, en règle générale, les femmes n’ont que des droits d'usage sur les ressources naturelles (terre, eau, forêts…). À cela il faut ajouter un accès réduit aux moyens de production et aux technologies agricoles (motoculteurs et les charrettes, et intrants agricoles). Par exemple, dans les pays africains, seuls 10% des crédits agricoles sont octroyés aux femmes, et le montant de ces prêts est généralement inférieur à celui de ceux octroyés aux hommes pour les mêmes activités, lorsque la mère contrôle le ménage, les chances de survie des enfants augmentent de 20%. </a:t>
            </a:r>
            <a:endParaRPr lang="en-GB" sz="1200" kern="1200" dirty="0" smtClean="0">
              <a:solidFill>
                <a:schemeClr val="tx1"/>
              </a:solidFill>
              <a:effectLst/>
              <a:latin typeface="+mn-lt"/>
              <a:ea typeface="+mn-ea"/>
              <a:cs typeface="+mn-cs"/>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44</a:t>
            </a:fld>
            <a:endParaRPr lang="fr-FR">
              <a:solidFill>
                <a:prstClr val="black"/>
              </a:solidFill>
            </a:endParaRPr>
          </a:p>
        </p:txBody>
      </p:sp>
    </p:spTree>
    <p:extLst>
      <p:ext uri="{BB962C8B-B14F-4D97-AF65-F5344CB8AC3E}">
        <p14:creationId xmlns:p14="http://schemas.microsoft.com/office/powerpoint/2010/main" val="2339124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0" hangingPunct="0"/>
            <a:r>
              <a:rPr lang="fr-FR" sz="1200" b="1" kern="1200" dirty="0" smtClean="0">
                <a:solidFill>
                  <a:schemeClr val="tx1"/>
                </a:solidFill>
                <a:effectLst/>
                <a:latin typeface="+mn-lt"/>
                <a:ea typeface="+mn-ea"/>
                <a:cs typeface="+mn-cs"/>
              </a:rPr>
              <a:t>Diapo 45 : Autonomisation des femmes et égalité des sexes</a:t>
            </a:r>
            <a:r>
              <a:rPr lang="fr-FR" sz="1200" kern="1200" dirty="0" smtClean="0">
                <a:solidFill>
                  <a:schemeClr val="tx1"/>
                </a:solidFill>
                <a:effectLst/>
                <a:latin typeface="+mn-lt"/>
                <a:ea typeface="+mn-ea"/>
                <a:cs typeface="+mn-cs"/>
              </a:rPr>
              <a: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L'égalité des sexes est essentielle pour garantir la sécurité alimentaire, la nutrition et chacun des objectifs de développement durable. </a:t>
            </a:r>
          </a:p>
          <a:p>
            <a:pPr lvl="0" eaLnBrk="0" hangingPunct="0"/>
            <a:r>
              <a:rPr lang="fr-FR" sz="1200" kern="1200" dirty="0" smtClean="0">
                <a:solidFill>
                  <a:schemeClr val="tx1"/>
                </a:solidFill>
                <a:effectLst/>
                <a:latin typeface="+mn-lt"/>
                <a:ea typeface="+mn-ea"/>
                <a:cs typeface="+mn-cs"/>
              </a:rPr>
              <a:t>Quand les femmes ont le contrôle des ressources et des revenus, </a:t>
            </a:r>
            <a:r>
              <a:rPr lang="fr-FR" sz="1200" b="1" kern="1200" dirty="0" smtClean="0">
                <a:solidFill>
                  <a:schemeClr val="tx1"/>
                </a:solidFill>
                <a:effectLst/>
                <a:latin typeface="+mn-lt"/>
                <a:ea typeface="+mn-ea"/>
                <a:cs typeface="+mn-cs"/>
              </a:rPr>
              <a:t>il y a des effets positifs sur la nutrition </a:t>
            </a:r>
            <a:r>
              <a:rPr lang="fr-FR" sz="1200" kern="1200" dirty="0" smtClean="0">
                <a:solidFill>
                  <a:schemeClr val="tx1"/>
                </a:solidFill>
                <a:effectLst/>
                <a:latin typeface="+mn-lt"/>
                <a:ea typeface="+mn-ea"/>
                <a:cs typeface="+mn-cs"/>
              </a:rPr>
              <a:t>parce que l’argent est plus susceptible d’être utilisé convenablement.</a:t>
            </a:r>
          </a:p>
          <a:p>
            <a:pPr lvl="0" eaLnBrk="0" hangingPunct="0"/>
            <a:endParaRPr lang="fr-FR" sz="1200" kern="1200" dirty="0" smtClean="0">
              <a:solidFill>
                <a:schemeClr val="tx1"/>
              </a:solidFill>
              <a:effectLst/>
              <a:latin typeface="+mn-lt"/>
              <a:ea typeface="+mn-ea"/>
              <a:cs typeface="+mn-cs"/>
            </a:endParaRPr>
          </a:p>
          <a:p>
            <a:pPr algn="l" eaLnBrk="0" hangingPunct="0"/>
            <a:r>
              <a:rPr lang="fr-FR" sz="1200" b="1" kern="1200" dirty="0" smtClean="0">
                <a:solidFill>
                  <a:schemeClr val="tx1"/>
                </a:solidFill>
                <a:effectLst/>
                <a:latin typeface="+mn-lt"/>
                <a:ea typeface="+mn-ea"/>
                <a:cs typeface="+mn-cs"/>
              </a:rPr>
              <a:t>Les inégalités fondées sur le genre ont un fort impact sur l’état nutritionnel </a:t>
            </a:r>
            <a:r>
              <a:rPr lang="fr-FR" sz="1200" kern="1200" dirty="0" smtClean="0">
                <a:solidFill>
                  <a:schemeClr val="tx1"/>
                </a:solidFill>
                <a:effectLst/>
                <a:latin typeface="+mn-lt"/>
                <a:ea typeface="+mn-ea"/>
                <a:cs typeface="+mn-cs"/>
              </a:rPr>
              <a:t>de la population, en particulier lorsque les femmes n’ont pas accès au revenu familial ou à d’autres ressources (terre, crédit, informations, etc.) ou ne sont pas habilitées à prendre des décisions concernant leur utilisation et leur répartition.</a:t>
            </a:r>
          </a:p>
          <a:p>
            <a:pPr algn="l"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En tant que productrices, les femmes doivent vaincre de plus grands obstacles pour accéder aux ressources productives, services, revenus, technologies, marchés et sources de financement.</a:t>
            </a:r>
          </a:p>
          <a:p>
            <a:pPr eaLnBrk="0" hangingPunct="0"/>
            <a:endParaRPr lang="fr-FR" sz="1200" kern="1200" dirty="0" smtClean="0">
              <a:solidFill>
                <a:schemeClr val="tx1"/>
              </a:solidFill>
              <a:effectLst/>
              <a:latin typeface="+mn-lt"/>
              <a:ea typeface="+mn-ea"/>
              <a:cs typeface="+mn-cs"/>
            </a:endParaRPr>
          </a:p>
          <a:p>
            <a:pPr eaLnBrk="0" hangingPunct="0"/>
            <a:r>
              <a:rPr lang="fr-FR" sz="1200" kern="1200" dirty="0" smtClean="0">
                <a:solidFill>
                  <a:schemeClr val="tx1"/>
                </a:solidFill>
                <a:effectLst/>
                <a:latin typeface="+mn-lt"/>
                <a:ea typeface="+mn-ea"/>
                <a:cs typeface="+mn-cs"/>
              </a:rPr>
              <a:t>De même, leur participation au sein des institutions pour la prise de décisions ou l’élaboration de politiques et programmes est mineure et leur charge de travail est supérieure.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45</a:t>
            </a:fld>
            <a:endParaRPr lang="fr-FR">
              <a:solidFill>
                <a:prstClr val="black"/>
              </a:solidFill>
            </a:endParaRPr>
          </a:p>
        </p:txBody>
      </p:sp>
    </p:spTree>
    <p:extLst>
      <p:ext uri="{BB962C8B-B14F-4D97-AF65-F5344CB8AC3E}">
        <p14:creationId xmlns:p14="http://schemas.microsoft.com/office/powerpoint/2010/main" val="3403798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20000"/>
              </a:lnSpc>
            </a:pPr>
            <a:r>
              <a:rPr lang="fr-FR" b="1" dirty="0" smtClean="0"/>
              <a:t>Diapo 46. Quelques pistes d’action sur l’autonomisation des femmes</a:t>
            </a:r>
          </a:p>
          <a:p>
            <a:endParaRPr lang="fr-FR" dirty="0" smtClean="0"/>
          </a:p>
          <a:p>
            <a:pPr eaLnBrk="0" hangingPunct="0"/>
            <a:r>
              <a:rPr lang="fr-FR" sz="1200" kern="1200" dirty="0" smtClean="0">
                <a:solidFill>
                  <a:schemeClr val="tx1"/>
                </a:solidFill>
                <a:effectLst/>
                <a:latin typeface="+mn-lt"/>
                <a:ea typeface="+mn-ea"/>
                <a:cs typeface="+mn-cs"/>
              </a:rPr>
              <a:t>Ce sont des orientations programmatiques pour n’importe quel type d’intervention ou secteur pour s’attaquer aux inégalités des sexes visant la promotion des femmes. Cela aura un impact positif sur la nutrition. </a:t>
            </a:r>
          </a:p>
          <a:p>
            <a:pPr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Tenir compte de la charge de travail des femmes lors de la conception des interventions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Mettre en place des activités génératrices de revenus ciblant les femmes et ayant un impact sur la nutrition : jardins potagers ; petit élevage ; élevage de bétail ; production ou transformation d'aliments nutritifs destinés à la vente ; création de cantines ; fabrication d'objets artisanaux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Promouvoir une gouvernance et une gestion responsable des ressources productives et naturelles qui reflètent les perspectives et les priorités des hommes et des femmes et s'appuient sur des institutions locales équitables et efficaces, tout en renforçant la participation des femmes au sein des institutions locales et leur faciliter ainsi l'accès à la prestation de services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Utiliser l’analyse de données ventilées par sexe et par âge pour produire des preuves utiles à la planification des politiques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Proposez des « coins d'allaitement » pendant la formation, pendant les heures de travail et pendant la distribution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Prendre en compte les mesures spécifiques de « « sécurité » pour les femmes.</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15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46</a:t>
            </a:fld>
            <a:endParaRPr lang="fr-FR">
              <a:solidFill>
                <a:prstClr val="black"/>
              </a:solidFill>
            </a:endParaRPr>
          </a:p>
        </p:txBody>
      </p:sp>
    </p:spTree>
    <p:extLst>
      <p:ext uri="{BB962C8B-B14F-4D97-AF65-F5344CB8AC3E}">
        <p14:creationId xmlns:p14="http://schemas.microsoft.com/office/powerpoint/2010/main" val="20220014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b="1" kern="1200" dirty="0" smtClean="0">
                <a:solidFill>
                  <a:schemeClr val="tx1"/>
                </a:solidFill>
                <a:effectLst/>
                <a:latin typeface="+mn-lt"/>
                <a:ea typeface="+mn-ea"/>
                <a:cs typeface="+mn-cs"/>
              </a:rPr>
              <a:t>Diapo 47 : Points clés de la session</a:t>
            </a:r>
            <a:endParaRPr lang="fr-FR" sz="1200" dirty="0" smtClean="0">
              <a:solidFill>
                <a:schemeClr val="accent1">
                  <a:lumMod val="50000"/>
                </a:schemeClr>
              </a:solidFill>
            </a:endParaRPr>
          </a:p>
          <a:p>
            <a:pPr marL="0" indent="0">
              <a:buNone/>
            </a:pPr>
            <a:endParaRPr lang="fr-FR" sz="1200" dirty="0" smtClean="0">
              <a:solidFill>
                <a:schemeClr val="accent1">
                  <a:lumMod val="50000"/>
                </a:schemeClr>
              </a:solidFill>
            </a:endParaRPr>
          </a:p>
          <a:p>
            <a:pPr marL="0" indent="0">
              <a:buNone/>
            </a:pPr>
            <a:r>
              <a:rPr lang="fr-FR" sz="1200" dirty="0" smtClean="0">
                <a:solidFill>
                  <a:schemeClr val="accent1">
                    <a:lumMod val="50000"/>
                  </a:schemeClr>
                </a:solidFill>
              </a:rPr>
              <a:t>Les programmes sensibles à la nutrition se déroulent dans des secteurs complémentaires de la nutrition à travers des approches multisectorielles, et sont conçus pour traiter les déterminants sous-jacents et fondamentaux de la malnutrition.</a:t>
            </a:r>
          </a:p>
          <a:p>
            <a:pPr marL="0" indent="0">
              <a:buNone/>
            </a:pPr>
            <a:endParaRPr lang="x-none" sz="1200" dirty="0" smtClean="0">
              <a:solidFill>
                <a:schemeClr val="accent1">
                  <a:lumMod val="50000"/>
                </a:schemeClr>
              </a:solidFill>
            </a:endParaRPr>
          </a:p>
          <a:p>
            <a:pPr marL="0" indent="0">
              <a:buNone/>
            </a:pPr>
            <a:r>
              <a:rPr lang="fr-FR" sz="1200" dirty="0" smtClean="0"/>
              <a:t>Les liens entre la maladie et la malnutrition peuvent être résumé par 3 aspects : </a:t>
            </a:r>
          </a:p>
          <a:p>
            <a:pPr marL="0" indent="0">
              <a:buNone/>
            </a:pPr>
            <a:endParaRPr lang="x-none" sz="1200" dirty="0" smtClean="0"/>
          </a:p>
          <a:p>
            <a:pPr marL="171450" lvl="0" indent="-171450">
              <a:buFont typeface="Arial" panose="020B0604020202020204" pitchFamily="34" charset="0"/>
              <a:buChar char="•"/>
            </a:pPr>
            <a:r>
              <a:rPr lang="fr-FR" sz="1200" b="1" dirty="0" smtClean="0">
                <a:solidFill>
                  <a:schemeClr val="accent6">
                    <a:lumMod val="50000"/>
                  </a:schemeClr>
                </a:solidFill>
              </a:rPr>
              <a:t>Les infections et leur impact sur la nutrition</a:t>
            </a:r>
            <a:r>
              <a:rPr lang="fr-FR" sz="1200" dirty="0" smtClean="0">
                <a:solidFill>
                  <a:schemeClr val="accent6">
                    <a:lumMod val="50000"/>
                  </a:schemeClr>
                </a:solidFill>
              </a:rPr>
              <a:t> : le cercle vicieux entre infection et malnutrition. </a:t>
            </a:r>
            <a:r>
              <a:rPr lang="fr-FR" sz="1100" dirty="0" smtClean="0">
                <a:solidFill>
                  <a:schemeClr val="accent6">
                    <a:lumMod val="50000"/>
                  </a:schemeClr>
                </a:solidFill>
              </a:rPr>
              <a:t>A souligner l’importance de l’infection à VIH en réduisant la capacité de travail et la productivité et en compromettant les moyens d’existence des ménages;</a:t>
            </a:r>
            <a:endParaRPr lang="x-none" sz="1200" dirty="0" smtClean="0">
              <a:solidFill>
                <a:schemeClr val="accent6">
                  <a:lumMod val="50000"/>
                </a:schemeClr>
              </a:solidFill>
            </a:endParaRPr>
          </a:p>
          <a:p>
            <a:pPr marL="171450" lvl="0" indent="-171450">
              <a:buFont typeface="Arial" panose="020B0604020202020204" pitchFamily="34" charset="0"/>
              <a:buChar char="•"/>
            </a:pPr>
            <a:r>
              <a:rPr lang="fr-FR" sz="1200" b="1" dirty="0" smtClean="0">
                <a:solidFill>
                  <a:schemeClr val="accent1">
                    <a:lumMod val="75000"/>
                  </a:schemeClr>
                </a:solidFill>
              </a:rPr>
              <a:t>La santé et la nutrition pendant la période de 1 000 jours </a:t>
            </a:r>
            <a:r>
              <a:rPr lang="fr-FR" sz="1200" dirty="0" smtClean="0">
                <a:solidFill>
                  <a:schemeClr val="accent1">
                    <a:lumMod val="75000"/>
                  </a:schemeClr>
                </a:solidFill>
              </a:rPr>
              <a:t>: le cycle intergénérationnel de la malnutrition</a:t>
            </a:r>
            <a:r>
              <a:rPr lang="fr-FR" sz="1200" baseline="0" dirty="0" smtClean="0">
                <a:solidFill>
                  <a:schemeClr val="accent1">
                    <a:lumMod val="75000"/>
                  </a:schemeClr>
                </a:solidFill>
              </a:rPr>
              <a:t> ;</a:t>
            </a:r>
            <a:endParaRPr lang="x-none" sz="1200" dirty="0" smtClean="0">
              <a:solidFill>
                <a:schemeClr val="accent1">
                  <a:lumMod val="75000"/>
                </a:schemeClr>
              </a:solidFill>
            </a:endParaRPr>
          </a:p>
          <a:p>
            <a:pPr marL="171450" lvl="0" indent="-171450">
              <a:buFont typeface="Arial" panose="020B0604020202020204" pitchFamily="34" charset="0"/>
              <a:buChar char="•"/>
            </a:pPr>
            <a:r>
              <a:rPr lang="fr-FR" sz="1200" b="1" dirty="0" smtClean="0">
                <a:solidFill>
                  <a:schemeClr val="accent2">
                    <a:lumMod val="50000"/>
                  </a:schemeClr>
                </a:solidFill>
              </a:rPr>
              <a:t>Les politiques et stratégies, le cadre institutionnel et le financement du système sanitaire</a:t>
            </a:r>
            <a:r>
              <a:rPr lang="fr-FR" sz="1200" dirty="0" smtClean="0">
                <a:solidFill>
                  <a:schemeClr val="accent2">
                    <a:lumMod val="50000"/>
                  </a:schemeClr>
                </a:solidFill>
              </a:rPr>
              <a:t> déterminent la qualité des soins de santé, leur efficacité et l'accès de la population.</a:t>
            </a:r>
            <a:endParaRPr lang="x-none" sz="1200" dirty="0" smtClean="0">
              <a:solidFill>
                <a:schemeClr val="accent2">
                  <a:lumMod val="50000"/>
                </a:schemeClr>
              </a:solidFill>
            </a:endParaRP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60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2111615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kern="1200" dirty="0" smtClean="0">
                <a:solidFill>
                  <a:schemeClr val="tx1"/>
                </a:solidFill>
                <a:effectLst/>
                <a:latin typeface="+mn-lt"/>
                <a:ea typeface="+mn-ea"/>
                <a:cs typeface="+mn-cs"/>
              </a:rPr>
              <a:t>Diapo 48 : Points clés de la session</a:t>
            </a:r>
          </a:p>
          <a:p>
            <a:endParaRPr lang="fr-FR" sz="1200" b="1" kern="1200" dirty="0" smtClean="0">
              <a:solidFill>
                <a:schemeClr val="tx1"/>
              </a:solidFill>
              <a:effectLst/>
              <a:latin typeface="+mn-lt"/>
              <a:ea typeface="+mn-ea"/>
              <a:cs typeface="+mn-cs"/>
            </a:endParaRPr>
          </a:p>
          <a:p>
            <a:r>
              <a:rPr lang="fr-FR" sz="1200" b="1" dirty="0" smtClean="0">
                <a:solidFill>
                  <a:schemeClr val="accent6">
                    <a:lumMod val="50000"/>
                  </a:schemeClr>
                </a:solidFill>
              </a:rPr>
              <a:t>L’amélioration des conditions d’assainissement et l’accès à l’eau</a:t>
            </a:r>
            <a:r>
              <a:rPr lang="fr-FR" sz="1200" dirty="0" smtClean="0">
                <a:solidFill>
                  <a:schemeClr val="accent6">
                    <a:lumMod val="50000"/>
                  </a:schemeClr>
                </a:solidFill>
              </a:rPr>
              <a:t> préviennent la morbidité (maladies transmissibles) et par conséquent la malnutrition. </a:t>
            </a:r>
            <a:endParaRPr lang="x-none" sz="1200" dirty="0" smtClean="0">
              <a:solidFill>
                <a:schemeClr val="accent6">
                  <a:lumMod val="50000"/>
                </a:schemeClr>
              </a:solidFill>
            </a:endParaRPr>
          </a:p>
          <a:p>
            <a:endParaRPr lang="fr-FR" sz="1200" dirty="0" smtClean="0"/>
          </a:p>
          <a:p>
            <a:r>
              <a:rPr lang="fr-FR" sz="1200" dirty="0" smtClean="0">
                <a:solidFill>
                  <a:schemeClr val="accent1">
                    <a:lumMod val="50000"/>
                  </a:schemeClr>
                </a:solidFill>
              </a:rPr>
              <a:t>Un système alimentaire est la façon dont les hommes s’organisent dans l’espace et dans le temps pour obtenir et consommer leur nourriture. </a:t>
            </a:r>
            <a:r>
              <a:rPr lang="x-none" sz="1200" b="1" dirty="0" smtClean="0">
                <a:solidFill>
                  <a:schemeClr val="accent1">
                    <a:lumMod val="50000"/>
                  </a:schemeClr>
                </a:solidFill>
              </a:rPr>
              <a:t>En concentrant </a:t>
            </a:r>
            <a:r>
              <a:rPr lang="fr-FR" sz="1200" b="1" dirty="0" smtClean="0">
                <a:solidFill>
                  <a:schemeClr val="accent1">
                    <a:lumMod val="50000"/>
                  </a:schemeClr>
                </a:solidFill>
              </a:rPr>
              <a:t>des</a:t>
            </a:r>
            <a:r>
              <a:rPr lang="x-none" sz="1200" b="1" dirty="0" smtClean="0">
                <a:solidFill>
                  <a:schemeClr val="accent1">
                    <a:lumMod val="50000"/>
                  </a:schemeClr>
                </a:solidFill>
              </a:rPr>
              <a:t> efforts sur </a:t>
            </a:r>
            <a:r>
              <a:rPr lang="fr-FR" sz="1200" dirty="0" smtClean="0">
                <a:solidFill>
                  <a:schemeClr val="accent1">
                    <a:lumMod val="50000"/>
                  </a:schemeClr>
                </a:solidFill>
              </a:rPr>
              <a:t>la</a:t>
            </a:r>
            <a:r>
              <a:rPr lang="x-none" sz="1200" dirty="0" smtClean="0">
                <a:solidFill>
                  <a:schemeClr val="accent1">
                    <a:lumMod val="50000"/>
                  </a:schemeClr>
                </a:solidFill>
              </a:rPr>
              <a:t> façon de produire, de récolter, de stocker, de transporter, de transformer et de distribuer les aliments, c'est-à-dire sur </a:t>
            </a:r>
            <a:r>
              <a:rPr lang="x-none" sz="1200" b="1" dirty="0" smtClean="0">
                <a:solidFill>
                  <a:schemeClr val="accent1">
                    <a:lumMod val="50000"/>
                  </a:schemeClr>
                </a:solidFill>
              </a:rPr>
              <a:t>les systèmes alimentaires</a:t>
            </a:r>
            <a:r>
              <a:rPr lang="x-none" sz="1200" dirty="0" smtClean="0">
                <a:solidFill>
                  <a:schemeClr val="accent1">
                    <a:lumMod val="50000"/>
                  </a:schemeClr>
                </a:solidFill>
              </a:rPr>
              <a:t>, </a:t>
            </a:r>
            <a:r>
              <a:rPr lang="fr-FR" sz="1200" dirty="0" smtClean="0">
                <a:solidFill>
                  <a:schemeClr val="accent1">
                    <a:lumMod val="50000"/>
                  </a:schemeClr>
                </a:solidFill>
              </a:rPr>
              <a:t>on peut </a:t>
            </a:r>
            <a:r>
              <a:rPr lang="x-none" sz="1200" dirty="0" smtClean="0">
                <a:solidFill>
                  <a:schemeClr val="accent1">
                    <a:lumMod val="50000"/>
                  </a:schemeClr>
                </a:solidFill>
              </a:rPr>
              <a:t>améliorer </a:t>
            </a:r>
            <a:r>
              <a:rPr lang="fr-FR" sz="1200" dirty="0" smtClean="0">
                <a:solidFill>
                  <a:schemeClr val="accent1">
                    <a:lumMod val="50000"/>
                  </a:schemeClr>
                </a:solidFill>
              </a:rPr>
              <a:t>l’</a:t>
            </a:r>
            <a:r>
              <a:rPr lang="x-none" sz="1200" dirty="0" smtClean="0">
                <a:solidFill>
                  <a:schemeClr val="accent1">
                    <a:lumMod val="50000"/>
                  </a:schemeClr>
                </a:solidFill>
              </a:rPr>
              <a:t>alimentation</a:t>
            </a:r>
            <a:r>
              <a:rPr lang="fr-FR" sz="1200" dirty="0" smtClean="0">
                <a:solidFill>
                  <a:schemeClr val="accent1">
                    <a:lumMod val="50000"/>
                  </a:schemeClr>
                </a:solidFill>
              </a:rPr>
              <a:t> et par conséquent la nutrition et la </a:t>
            </a:r>
            <a:r>
              <a:rPr lang="x-none" sz="1200" dirty="0" smtClean="0">
                <a:solidFill>
                  <a:schemeClr val="accent1">
                    <a:lumMod val="50000"/>
                  </a:schemeClr>
                </a:solidFill>
              </a:rPr>
              <a:t>santé.</a:t>
            </a:r>
            <a:r>
              <a:rPr lang="fr-FR" sz="1200" dirty="0" smtClean="0">
                <a:solidFill>
                  <a:schemeClr val="accent1">
                    <a:lumMod val="50000"/>
                  </a:schemeClr>
                </a:solidFill>
              </a:rPr>
              <a:t> Cependant, les systèmes alimentaires d’aujourd’hui ne sont pas axés sur la nutrition et il y a encore des choix politiques à opérer dans plusieurs domaines.</a:t>
            </a:r>
          </a:p>
          <a:p>
            <a:endParaRPr lang="fr-FR" sz="1200" b="1" kern="1200" dirty="0" smtClean="0">
              <a:solidFill>
                <a:schemeClr val="tx1"/>
              </a:solidFill>
              <a:effectLst/>
              <a:latin typeface="+mn-lt"/>
              <a:ea typeface="+mn-ea"/>
              <a:cs typeface="+mn-cs"/>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35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24711213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49</a:t>
            </a:fld>
            <a:endParaRPr lang="fr-FR">
              <a:solidFill>
                <a:prstClr val="black"/>
              </a:solidFill>
            </a:endParaRPr>
          </a:p>
        </p:txBody>
      </p:sp>
    </p:spTree>
    <p:extLst>
      <p:ext uri="{BB962C8B-B14F-4D97-AF65-F5344CB8AC3E}">
        <p14:creationId xmlns:p14="http://schemas.microsoft.com/office/powerpoint/2010/main" val="665501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0000"/>
              </a:lnSpc>
              <a:spcBef>
                <a:spcPts val="0"/>
              </a:spcBef>
              <a:spcAft>
                <a:spcPts val="600"/>
              </a:spcAft>
            </a:pPr>
            <a:r>
              <a:rPr lang="fr-FR" b="1" dirty="0" smtClean="0"/>
              <a:t>Diapo 5. Programmation sensible</a:t>
            </a:r>
            <a:r>
              <a:rPr lang="fr-FR" b="1" baseline="0" dirty="0" smtClean="0"/>
              <a:t> a la nutrition</a:t>
            </a:r>
          </a:p>
          <a:p>
            <a:pPr>
              <a:lnSpc>
                <a:spcPct val="100000"/>
              </a:lnSpc>
              <a:spcBef>
                <a:spcPts val="0"/>
              </a:spcBef>
              <a:spcAft>
                <a:spcPts val="600"/>
              </a:spcAft>
            </a:pPr>
            <a:endParaRPr lang="fr-FR" b="1" baseline="0" dirty="0" smtClean="0"/>
          </a:p>
          <a:p>
            <a:pPr eaLnBrk="0" hangingPunct="0"/>
            <a:r>
              <a:rPr lang="fr-FR" sz="1200" i="1" kern="1200" dirty="0" smtClean="0">
                <a:solidFill>
                  <a:schemeClr val="tx1"/>
                </a:solidFill>
                <a:effectLst/>
                <a:latin typeface="+mn-lt"/>
                <a:ea typeface="+mn-ea"/>
                <a:cs typeface="+mn-cs"/>
              </a:rPr>
              <a:t>Cette section donne les éléments clés pour une programmation sensible à la nutrition, y-inclut l’arbre de décision pour le ciblage et l’intérêt de la coordination. Profiter des connaissances et des expériences des participants à la formation pour enrichir les explications théoriques.</a:t>
            </a:r>
          </a:p>
          <a:p>
            <a:pPr eaLnBrk="0" hangingPunct="0"/>
            <a:r>
              <a:rPr lang="fr-FR" sz="1200" kern="1200" dirty="0" smtClean="0">
                <a:solidFill>
                  <a:schemeClr val="tx1"/>
                </a:solidFill>
                <a:effectLst/>
                <a:latin typeface="+mn-lt"/>
                <a:ea typeface="+mn-ea"/>
                <a:cs typeface="+mn-cs"/>
              </a:rPr>
              <a:t> </a:t>
            </a:r>
          </a:p>
          <a:p>
            <a:pPr eaLnBrk="0" hangingPunct="0"/>
            <a:r>
              <a:rPr lang="fr-FR" sz="1200" kern="1200" dirty="0" smtClean="0">
                <a:solidFill>
                  <a:schemeClr val="tx1"/>
                </a:solidFill>
                <a:effectLst/>
                <a:latin typeface="+mn-lt"/>
                <a:ea typeface="+mn-ea"/>
                <a:cs typeface="+mn-cs"/>
              </a:rPr>
              <a:t>Les programmes sensibles à la nutrition se déroulent dans des </a:t>
            </a:r>
            <a:r>
              <a:rPr lang="fr-FR" sz="1200" b="1" kern="1200" dirty="0" smtClean="0">
                <a:solidFill>
                  <a:schemeClr val="tx1"/>
                </a:solidFill>
                <a:effectLst/>
                <a:latin typeface="+mn-lt"/>
                <a:ea typeface="+mn-ea"/>
                <a:cs typeface="+mn-cs"/>
              </a:rPr>
              <a:t>secteurs complémentaires de la nutrition</a:t>
            </a:r>
            <a:r>
              <a:rPr lang="fr-FR" sz="1200" kern="1200" dirty="0" smtClean="0">
                <a:solidFill>
                  <a:schemeClr val="tx1"/>
                </a:solidFill>
                <a:effectLst/>
                <a:latin typeface="+mn-lt"/>
                <a:ea typeface="+mn-ea"/>
                <a:cs typeface="+mn-cs"/>
              </a:rPr>
              <a:t> et sont conçus pour traiter les déterminants sous-jacents et fondamentaux de la malnutrition. Un programme sensible à la nutrition peut également être utilisé comme plateforme pour étendre les actions spécifiques à la nutrition et, en tant que tel, traiter les déterminants immédiats de la malnutrition.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Analyser le contexte local</a:t>
            </a:r>
            <a:r>
              <a:rPr lang="fr-FR" sz="1200" kern="1200" dirty="0" smtClean="0">
                <a:solidFill>
                  <a:schemeClr val="tx1"/>
                </a:solidFill>
                <a:effectLst/>
                <a:latin typeface="+mn-lt"/>
                <a:ea typeface="+mn-ea"/>
                <a:cs typeface="+mn-cs"/>
              </a:rPr>
              <a:t> afin de concevoir des activités qui répondent aux différents types de malnutrition. Pour une programmation sensible à la nutrition, il est essentiel de faire une analyse détaillée de la situation pour comprendre ;</a:t>
            </a:r>
          </a:p>
          <a:p>
            <a:pPr marL="171450" lvl="0" indent="-171450" eaLnBrk="0" hangingPunct="0">
              <a:buFont typeface="Courier New" panose="02070309020205020404" pitchFamily="49" charset="0"/>
              <a:buChar char="o"/>
            </a:pPr>
            <a:r>
              <a:rPr lang="fr-FR" sz="1200" kern="1200" dirty="0" smtClean="0">
                <a:solidFill>
                  <a:schemeClr val="tx1"/>
                </a:solidFill>
                <a:effectLst/>
                <a:latin typeface="+mn-lt"/>
                <a:ea typeface="+mn-ea"/>
                <a:cs typeface="+mn-cs"/>
              </a:rPr>
              <a:t>Les </a:t>
            </a:r>
            <a:r>
              <a:rPr lang="fr-FR" sz="1200" b="1" kern="1200" dirty="0" smtClean="0">
                <a:solidFill>
                  <a:schemeClr val="tx1"/>
                </a:solidFill>
                <a:effectLst/>
                <a:latin typeface="+mn-lt"/>
                <a:ea typeface="+mn-ea"/>
                <a:cs typeface="+mn-cs"/>
              </a:rPr>
              <a:t>facteurs sous-jacents et fondamentaux</a:t>
            </a:r>
            <a:r>
              <a:rPr lang="fr-FR" sz="1200" kern="1200" dirty="0" smtClean="0">
                <a:solidFill>
                  <a:schemeClr val="tx1"/>
                </a:solidFill>
                <a:effectLst/>
                <a:latin typeface="+mn-lt"/>
                <a:ea typeface="+mn-ea"/>
                <a:cs typeface="+mn-cs"/>
              </a:rPr>
              <a:t> de la malnutrition ;</a:t>
            </a:r>
          </a:p>
          <a:p>
            <a:pPr marL="171450" lvl="0" indent="-171450" eaLnBrk="0" hangingPunct="0">
              <a:buFont typeface="Courier New" panose="02070309020205020404" pitchFamily="49" charset="0"/>
              <a:buChar char="o"/>
            </a:pPr>
            <a:r>
              <a:rPr lang="fr-FR" sz="1200" kern="1200" dirty="0" smtClean="0">
                <a:solidFill>
                  <a:schemeClr val="tx1"/>
                </a:solidFill>
                <a:effectLst/>
                <a:latin typeface="+mn-lt"/>
                <a:ea typeface="+mn-ea"/>
                <a:cs typeface="+mn-cs"/>
              </a:rPr>
              <a:t>Les problématiques transversales comme le </a:t>
            </a:r>
            <a:r>
              <a:rPr lang="fr-FR" sz="1200" b="1" kern="1200" dirty="0" smtClean="0">
                <a:solidFill>
                  <a:schemeClr val="tx1"/>
                </a:solidFill>
                <a:effectLst/>
                <a:latin typeface="+mn-lt"/>
                <a:ea typeface="+mn-ea"/>
                <a:cs typeface="+mn-cs"/>
              </a:rPr>
              <a:t>genre,</a:t>
            </a:r>
            <a:r>
              <a:rPr lang="fr-FR" sz="1200" kern="1200" dirty="0" smtClean="0">
                <a:solidFill>
                  <a:schemeClr val="tx1"/>
                </a:solidFill>
                <a:effectLst/>
                <a:latin typeface="+mn-lt"/>
                <a:ea typeface="+mn-ea"/>
                <a:cs typeface="+mn-cs"/>
              </a:rPr>
              <a:t> la </a:t>
            </a:r>
            <a:r>
              <a:rPr lang="fr-FR" sz="1200" b="1" kern="1200" dirty="0" smtClean="0">
                <a:solidFill>
                  <a:schemeClr val="tx1"/>
                </a:solidFill>
                <a:effectLst/>
                <a:latin typeface="+mn-lt"/>
                <a:ea typeface="+mn-ea"/>
                <a:cs typeface="+mn-cs"/>
              </a:rPr>
              <a:t>protection </a:t>
            </a:r>
            <a:r>
              <a:rPr lang="fr-FR" sz="1200" kern="1200" dirty="0" smtClean="0">
                <a:solidFill>
                  <a:schemeClr val="tx1"/>
                </a:solidFill>
                <a:effectLst/>
                <a:latin typeface="+mn-lt"/>
                <a:ea typeface="+mn-ea"/>
                <a:cs typeface="+mn-cs"/>
              </a:rPr>
              <a:t>et la </a:t>
            </a:r>
            <a:r>
              <a:rPr lang="fr-FR" sz="1200" b="1" kern="1200" dirty="0" smtClean="0">
                <a:solidFill>
                  <a:schemeClr val="tx1"/>
                </a:solidFill>
                <a:effectLst/>
                <a:latin typeface="+mn-lt"/>
                <a:ea typeface="+mn-ea"/>
                <a:cs typeface="+mn-cs"/>
              </a:rPr>
              <a:t>redevabilité </a:t>
            </a:r>
            <a:r>
              <a:rPr lang="fr-FR" sz="1200" kern="1200" dirty="0" smtClean="0">
                <a:solidFill>
                  <a:schemeClr val="tx1"/>
                </a:solidFill>
                <a:effectLst/>
                <a:latin typeface="+mn-lt"/>
                <a:ea typeface="+mn-ea"/>
                <a:cs typeface="+mn-cs"/>
              </a:rPr>
              <a:t>et de </a:t>
            </a:r>
            <a:r>
              <a:rPr lang="fr-FR" sz="1200" b="1" kern="1200" dirty="0" smtClean="0">
                <a:solidFill>
                  <a:schemeClr val="tx1"/>
                </a:solidFill>
                <a:effectLst/>
                <a:latin typeface="+mn-lt"/>
                <a:ea typeface="+mn-ea"/>
                <a:cs typeface="+mn-cs"/>
              </a:rPr>
              <a:t>l’environnement politique et institutionnel ;</a:t>
            </a:r>
            <a:endParaRPr lang="fr-FR" sz="1200" kern="1200" dirty="0" smtClean="0">
              <a:solidFill>
                <a:schemeClr val="tx1"/>
              </a:solidFill>
              <a:effectLst/>
              <a:latin typeface="+mn-lt"/>
              <a:ea typeface="+mn-ea"/>
              <a:cs typeface="+mn-cs"/>
            </a:endParaRPr>
          </a:p>
          <a:p>
            <a:pPr lvl="0" eaLnBrk="0" hangingPunct="0"/>
            <a:endParaRPr lang="fr-FR" sz="1200" kern="1200" dirty="0" smtClean="0">
              <a:solidFill>
                <a:schemeClr val="tx1"/>
              </a:solidFill>
              <a:effectLst/>
              <a:latin typeface="+mn-lt"/>
              <a:ea typeface="+mn-ea"/>
              <a:cs typeface="+mn-cs"/>
            </a:endParaRP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Inclure des </a:t>
            </a:r>
            <a:r>
              <a:rPr lang="fr-FR" sz="1200" b="1" kern="1200" dirty="0" smtClean="0">
                <a:solidFill>
                  <a:schemeClr val="tx1"/>
                </a:solidFill>
                <a:effectLst/>
                <a:latin typeface="+mn-lt"/>
                <a:ea typeface="+mn-ea"/>
                <a:cs typeface="+mn-cs"/>
              </a:rPr>
              <a:t>objectifs</a:t>
            </a:r>
            <a:r>
              <a:rPr lang="fr-FR" sz="1200" kern="1200" dirty="0" smtClean="0">
                <a:solidFill>
                  <a:schemeClr val="tx1"/>
                </a:solidFill>
                <a:effectLst/>
                <a:latin typeface="+mn-lt"/>
                <a:ea typeface="+mn-ea"/>
                <a:cs typeface="+mn-cs"/>
              </a:rPr>
              <a:t> et des </a:t>
            </a:r>
            <a:r>
              <a:rPr lang="fr-FR" sz="1200" b="1" kern="1200" dirty="0" smtClean="0">
                <a:solidFill>
                  <a:schemeClr val="tx1"/>
                </a:solidFill>
                <a:effectLst/>
                <a:latin typeface="+mn-lt"/>
                <a:ea typeface="+mn-ea"/>
                <a:cs typeface="+mn-cs"/>
              </a:rPr>
              <a:t>indicateurs</a:t>
            </a:r>
            <a:r>
              <a:rPr lang="fr-FR" sz="1200" kern="1200" dirty="0" smtClean="0">
                <a:solidFill>
                  <a:schemeClr val="tx1"/>
                </a:solidFill>
                <a:effectLst/>
                <a:latin typeface="+mn-lt"/>
                <a:ea typeface="+mn-ea"/>
                <a:cs typeface="+mn-cs"/>
              </a:rPr>
              <a:t> de nutrition explicites dès la conception et pendant tout le cycle du programme et détecter et atténuer les potentiels impacts négatifs et</a:t>
            </a:r>
            <a:r>
              <a:rPr lang="fr-FR" sz="1200" kern="1200" baseline="0" dirty="0" smtClean="0">
                <a:solidFill>
                  <a:schemeClr val="tx1"/>
                </a:solidFill>
                <a:effectLst/>
                <a:latin typeface="+mn-lt"/>
                <a:ea typeface="+mn-ea"/>
                <a:cs typeface="+mn-cs"/>
              </a:rPr>
              <a:t> a</a:t>
            </a:r>
            <a:r>
              <a:rPr lang="fr-FR" sz="1200" kern="1200" dirty="0" smtClean="0">
                <a:solidFill>
                  <a:schemeClr val="tx1"/>
                </a:solidFill>
                <a:effectLst/>
                <a:latin typeface="+mn-lt"/>
                <a:ea typeface="+mn-ea"/>
                <a:cs typeface="+mn-cs"/>
              </a:rPr>
              <a:t>jouter ou relier à des activités complémentaires pertinentes sur le plan nutritionnel (par l’intégration ou la mise en œuvre conjointe) ;</a:t>
            </a:r>
          </a:p>
          <a:p>
            <a:pPr marL="171450" lvl="0" indent="-171450" eaLnBrk="0" hangingPunct="0">
              <a:buFont typeface="Arial" panose="020B0604020202020204" pitchFamily="34" charset="0"/>
              <a:buChar char="•"/>
            </a:pPr>
            <a:r>
              <a:rPr lang="fr-FR" sz="1200" b="1" kern="1200" dirty="0" smtClean="0">
                <a:solidFill>
                  <a:schemeClr val="tx1"/>
                </a:solidFill>
                <a:effectLst/>
                <a:latin typeface="+mn-lt"/>
                <a:ea typeface="+mn-ea"/>
                <a:cs typeface="+mn-cs"/>
              </a:rPr>
              <a:t>Cibler</a:t>
            </a:r>
            <a:r>
              <a:rPr lang="fr-FR" sz="1200" kern="1200" dirty="0" smtClean="0">
                <a:solidFill>
                  <a:schemeClr val="tx1"/>
                </a:solidFill>
                <a:effectLst/>
                <a:latin typeface="+mn-lt"/>
                <a:ea typeface="+mn-ea"/>
                <a:cs typeface="+mn-cs"/>
              </a:rPr>
              <a:t> les personnes les plus vulnérables sur le plan nutritionnel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Appliquer des approches sensibles à la problématique genre, la protection et la redevabilité envers les populations affectées. Améliorer l’équité par la mise en œuvre des approches participatives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Planification </a:t>
            </a:r>
            <a:r>
              <a:rPr lang="fr-FR" sz="1200" b="1" kern="1200" dirty="0" smtClean="0">
                <a:solidFill>
                  <a:schemeClr val="tx1"/>
                </a:solidFill>
                <a:effectLst/>
                <a:latin typeface="+mn-lt"/>
                <a:ea typeface="+mn-ea"/>
                <a:cs typeface="+mn-cs"/>
              </a:rPr>
              <a:t>conjointe</a:t>
            </a:r>
            <a:r>
              <a:rPr lang="fr-FR" sz="1200" kern="1200" dirty="0" smtClean="0">
                <a:solidFill>
                  <a:schemeClr val="tx1"/>
                </a:solidFill>
                <a:effectLst/>
                <a:latin typeface="+mn-lt"/>
                <a:ea typeface="+mn-ea"/>
                <a:cs typeface="+mn-cs"/>
              </a:rPr>
              <a:t> entre secteurs et entre partenaires </a:t>
            </a:r>
            <a:r>
              <a:rPr lang="fr-FR" sz="1200" kern="1200" baseline="0" dirty="0" smtClean="0">
                <a:solidFill>
                  <a:schemeClr val="tx1"/>
                </a:solidFill>
                <a:effectLst/>
                <a:latin typeface="+mn-lt"/>
                <a:ea typeface="+mn-ea"/>
                <a:cs typeface="+mn-cs"/>
              </a:rPr>
              <a:t>tout en cherchant à c</a:t>
            </a:r>
            <a:r>
              <a:rPr lang="fr-FR" sz="1200" kern="1200" dirty="0" smtClean="0">
                <a:solidFill>
                  <a:schemeClr val="tx1"/>
                </a:solidFill>
                <a:effectLst/>
                <a:latin typeface="+mn-lt"/>
                <a:ea typeface="+mn-ea"/>
                <a:cs typeface="+mn-cs"/>
              </a:rPr>
              <a:t>ollaborer et coordonner l’action avec d’autres secteurs et acteurs, chercher des synergies et la complémentarité avec d’autres programmes et interventions.</a:t>
            </a:r>
          </a:p>
          <a:p>
            <a:pPr marL="0" lvl="0" indent="0">
              <a:lnSpc>
                <a:spcPct val="100000"/>
              </a:lnSpc>
              <a:buFont typeface="Arial" panose="020B0604020202020204" pitchFamily="34" charset="0"/>
              <a:buNone/>
            </a:pPr>
            <a:endParaRPr lang="fr-FR" sz="1200" b="1"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40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3010273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baseline="0" dirty="0" smtClean="0">
                <a:solidFill>
                  <a:schemeClr val="tx1"/>
                </a:solidFill>
                <a:latin typeface="+mn-lt"/>
                <a:ea typeface="+mn-ea"/>
                <a:cs typeface="+mn-cs"/>
              </a:rPr>
              <a:t>Diapo 6. Ciblage des interventions sensible a la nutrition</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Ce schéma permet de mieux comprendre les étapes du ciblage pour une programmation (de secteurs autres que la nutrition) sensible à partir de l’inclusion des « groupes vulnérables » dans les actions de ces secteurs sous-jacents. </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baseline="0" dirty="0" smtClean="0">
                <a:solidFill>
                  <a:schemeClr val="tx1"/>
                </a:solidFill>
                <a:latin typeface="+mn-lt"/>
                <a:ea typeface="+mn-ea"/>
                <a:cs typeface="+mn-cs"/>
              </a:rPr>
              <a:t>Le présenter en plénière en demandant à un ou deux participants de l’expliquer.</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 et 20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3827099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baseline="0" dirty="0" smtClean="0">
                <a:solidFill>
                  <a:schemeClr val="tx1"/>
                </a:solidFill>
                <a:latin typeface="+mn-lt"/>
                <a:ea typeface="+mn-ea"/>
                <a:cs typeface="+mn-cs"/>
              </a:rPr>
              <a:t>Diapo 7. Coordination et partenariats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smtClean="0">
                <a:solidFill>
                  <a:schemeClr val="tx1"/>
                </a:solidFill>
                <a:effectLst/>
                <a:latin typeface="+mn-lt"/>
                <a:ea typeface="+mn-ea"/>
                <a:cs typeface="+mn-cs"/>
              </a:rPr>
              <a:t>La collaboration et la coordination efficaces revêtent une importance particulière pour la programmation sensible à la nutrition. Les actions sensibles à la nutrition mettent en évidence la nécessité de partenariats stratégiques multisectoriels avec les partenaires au développement et les organismes gouvernementaux pour une programmation réussie. Pour la mise en place d’interventions multisectorielles, la coordination entre les organisations est primordiale pour mettre en œuvre un projet complet ou intégré. L’amélioration de la collaboration et de la coordination internes, l’implication de chaque unité opérationnelle dans la planification dès le début, ainsi que la définition claire des rôles et des responsabilités sont également essentielles pour identifier les opportunités et définir une programmation sensible à la nutrition. </a:t>
            </a:r>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1 minute</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380825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8. Contribution des différents secteurs à l’amélioration de la nutrition</a:t>
            </a:r>
          </a:p>
          <a:p>
            <a:endParaRPr lang="fr-FR" dirty="0" smtClean="0"/>
          </a:p>
          <a:p>
            <a:r>
              <a:rPr lang="fr-FR" i="1" dirty="0" smtClean="0"/>
              <a:t>Il y aurait la possibilité de les présenter à travers d’un travail par groupes ou directement avec les diapositives. Si l’exercice n’est pas réalisé, profiter des connaissances et des expériences des participants à la formation pour contextualiser les explications théoriques. </a:t>
            </a:r>
          </a:p>
          <a:p>
            <a:endParaRPr lang="fr-FR" dirty="0" smtClean="0"/>
          </a:p>
          <a:p>
            <a:pPr eaLnBrk="0" hangingPunct="0"/>
            <a:r>
              <a:rPr lang="fr-FR" sz="1200" kern="1200" dirty="0" smtClean="0">
                <a:solidFill>
                  <a:schemeClr val="tx1"/>
                </a:solidFill>
                <a:effectLst/>
                <a:latin typeface="+mn-lt"/>
                <a:ea typeface="+mn-ea"/>
                <a:cs typeface="+mn-cs"/>
              </a:rPr>
              <a:t>Nous allons</a:t>
            </a:r>
            <a:r>
              <a:rPr lang="fr-FR" sz="1200" kern="1200" baseline="0" dirty="0" smtClean="0">
                <a:solidFill>
                  <a:schemeClr val="tx1"/>
                </a:solidFill>
                <a:effectLst/>
                <a:latin typeface="+mn-lt"/>
                <a:ea typeface="+mn-ea"/>
                <a:cs typeface="+mn-cs"/>
              </a:rPr>
              <a:t> présenter la contribution des différents secteurs à l’amélioration de la nutrition. </a:t>
            </a:r>
            <a:r>
              <a:rPr lang="fr-FR" sz="1200" kern="1200" dirty="0" smtClean="0">
                <a:solidFill>
                  <a:schemeClr val="tx1"/>
                </a:solidFill>
                <a:effectLst/>
                <a:latin typeface="+mn-lt"/>
                <a:ea typeface="+mn-ea"/>
                <a:cs typeface="+mn-cs"/>
              </a:rPr>
              <a:t>Pour chaque secteur, cette section s’articule autour :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Des liens entre le domaine spécifique et la nutrition, les interactions et comment on peut influencer l’autre, et ;</a:t>
            </a:r>
          </a:p>
          <a:p>
            <a:pPr marL="171450" lvl="0" indent="-171450" eaLnBrk="0" hangingPunct="0">
              <a:buFont typeface="Arial" panose="020B0604020202020204" pitchFamily="34" charset="0"/>
              <a:buChar char="•"/>
            </a:pPr>
            <a:r>
              <a:rPr lang="fr-FR" sz="1200" kern="1200" dirty="0" smtClean="0">
                <a:solidFill>
                  <a:schemeClr val="tx1"/>
                </a:solidFill>
                <a:effectLst/>
                <a:latin typeface="+mn-lt"/>
                <a:ea typeface="+mn-ea"/>
                <a:cs typeface="+mn-cs"/>
              </a:rPr>
              <a:t>Des opportunités programmatiques et / ou stratégiques visant à intégrer des objectifs et des résultats de nutrition dans les interventions de ce secteur.</a:t>
            </a:r>
            <a:endParaRPr lang="fr-FR"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25 secondes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8</a:t>
            </a:fld>
            <a:endParaRPr lang="fr-FR">
              <a:solidFill>
                <a:prstClr val="black"/>
              </a:solidFill>
            </a:endParaRPr>
          </a:p>
        </p:txBody>
      </p:sp>
    </p:spTree>
    <p:extLst>
      <p:ext uri="{BB962C8B-B14F-4D97-AF65-F5344CB8AC3E}">
        <p14:creationId xmlns:p14="http://schemas.microsoft.com/office/powerpoint/2010/main" val="456902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smtClean="0"/>
              <a:t>Diapo 9. Contribution des différents secteurs à l’amélioration de la nutrition : santé et EHA ( exercice optionnel)</a:t>
            </a:r>
            <a:endParaRPr lang="x-none" b="1" dirty="0" smtClean="0"/>
          </a:p>
          <a:p>
            <a:endParaRPr lang="fr-FR" dirty="0" smtClean="0"/>
          </a:p>
          <a:p>
            <a:r>
              <a:rPr lang="fr-FR" dirty="0" smtClean="0"/>
              <a:t>Pour le secteur qui vous a été assigné : santé ou EHA</a:t>
            </a:r>
            <a:endParaRPr lang="x-none" dirty="0" smtClean="0"/>
          </a:p>
          <a:p>
            <a:pPr marL="228600" indent="-228600">
              <a:buFont typeface="+mj-lt"/>
              <a:buAutoNum type="arabicPeriod"/>
            </a:pPr>
            <a:r>
              <a:rPr lang="fr-FR" dirty="0" smtClean="0"/>
              <a:t>Discuter du lien entre ce secteur et la nutrition</a:t>
            </a:r>
            <a:endParaRPr lang="x-none" dirty="0" smtClean="0"/>
          </a:p>
          <a:p>
            <a:pPr marL="228600" indent="-228600">
              <a:buFont typeface="+mj-lt"/>
              <a:buAutoNum type="arabicPeriod"/>
            </a:pPr>
            <a:r>
              <a:rPr lang="fr-FR" dirty="0" smtClean="0"/>
              <a:t>Identifier des opportunités pour rendre (une) les actions de ce secteur sensibles à la nutrition incluant sa cible et la modalité de mise en œuvre. </a:t>
            </a:r>
            <a:endParaRPr lang="x-none" dirty="0" smtClean="0"/>
          </a:p>
          <a:p>
            <a:endParaRPr lang="fr-FR" sz="1200" b="0" dirty="0" smtClean="0">
              <a:solidFill>
                <a:schemeClr val="accent6">
                  <a:lumMod val="75000"/>
                </a:schemeClr>
              </a:solidFill>
            </a:endParaRPr>
          </a:p>
          <a:p>
            <a:pPr marL="0" lvl="0" indent="0">
              <a:lnSpc>
                <a:spcPct val="100000"/>
              </a:lnSpc>
              <a:buFont typeface="Arial" panose="020B0604020202020204" pitchFamily="34" charset="0"/>
              <a:buNone/>
            </a:pPr>
            <a:r>
              <a:rPr lang="fr-FR" sz="1200" b="1" dirty="0" smtClean="0">
                <a:solidFill>
                  <a:schemeClr val="accent6">
                    <a:lumMod val="75000"/>
                  </a:schemeClr>
                </a:solidFill>
              </a:rPr>
              <a:t>5 </a:t>
            </a:r>
            <a:r>
              <a:rPr lang="fr-FR" sz="1200" b="1" dirty="0" err="1" smtClean="0">
                <a:solidFill>
                  <a:schemeClr val="accent6">
                    <a:lumMod val="75000"/>
                  </a:schemeClr>
                </a:solidFill>
              </a:rPr>
              <a:t>mintes</a:t>
            </a:r>
            <a:r>
              <a:rPr lang="fr-FR" sz="1200" b="0" dirty="0" smtClean="0">
                <a:solidFill>
                  <a:schemeClr val="accent6">
                    <a:lumMod val="75000"/>
                  </a:schemeClr>
                </a:solidFill>
              </a:rPr>
              <a:t>. </a:t>
            </a:r>
            <a:endParaRPr lang="fr-FR" b="0" dirty="0"/>
          </a:p>
        </p:txBody>
      </p:sp>
      <p:sp>
        <p:nvSpPr>
          <p:cNvPr id="4" name="Espace réservé du numéro de diapositive 3"/>
          <p:cNvSpPr>
            <a:spLocks noGrp="1"/>
          </p:cNvSpPr>
          <p:nvPr>
            <p:ph type="sldNum" sz="quarter" idx="10"/>
          </p:nvPr>
        </p:nvSpPr>
        <p:spPr/>
        <p:txBody>
          <a:bodyPr/>
          <a:lstStyle/>
          <a:p>
            <a:fld id="{A4B48DAC-8A2D-4825-850C-34E762FB0A5F}" type="slidenum">
              <a:rPr lang="fr-FR" smtClean="0">
                <a:solidFill>
                  <a:prstClr val="black"/>
                </a:solidFill>
              </a:rPr>
              <a:pPr/>
              <a:t>9</a:t>
            </a:fld>
            <a:endParaRPr lang="fr-FR">
              <a:solidFill>
                <a:prstClr val="black"/>
              </a:solidFill>
            </a:endParaRPr>
          </a:p>
        </p:txBody>
      </p:sp>
    </p:spTree>
    <p:extLst>
      <p:ext uri="{BB962C8B-B14F-4D97-AF65-F5344CB8AC3E}">
        <p14:creationId xmlns:p14="http://schemas.microsoft.com/office/powerpoint/2010/main" val="396663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16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smtClean="0"/>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FC1C5B5-8F6F-D941-AFC1-1A3CE302BDE4}" type="datetimeFigureOut">
              <a:rPr lang="fr-FR" smtClean="0"/>
              <a:t>14/02/2021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4033112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3FC1C5B5-8F6F-D941-AFC1-1A3CE302BDE4}" type="datetimeFigureOut">
              <a:rPr lang="fr-FR" smtClean="0"/>
              <a:t>14/02/2021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546338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3FC1C5B5-8F6F-D941-AFC1-1A3CE302BDE4}" type="datetimeFigureOut">
              <a:rPr lang="fr-FR" smtClean="0"/>
              <a:t>14/02/2021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892568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3FC1C5B5-8F6F-D941-AFC1-1A3CE302BDE4}" type="datetimeFigureOut">
              <a:rPr lang="fr-FR" smtClean="0"/>
              <a:t>14/02/2021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789954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1C5B5-8F6F-D941-AFC1-1A3CE302BDE4}" type="datetimeFigureOut">
              <a:rPr lang="fr-FR" smtClean="0"/>
              <a:t>14/02/2021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366978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14/02/2021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850524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3FC1C5B5-8F6F-D941-AFC1-1A3CE302BDE4}" type="datetimeFigureOut">
              <a:rPr lang="fr-FR" smtClean="0"/>
              <a:t>14/02/2021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032977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14/02/2021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20679738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14/02/2021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72111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iapositive de titr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endParaRPr lang="fr-FR" dirty="0"/>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endParaRPr lang="fr-FR" dirty="0"/>
          </a:p>
        </p:txBody>
      </p:sp>
      <p:sp>
        <p:nvSpPr>
          <p:cNvPr id="6" name="Espace réservé du contenu 5"/>
          <p:cNvSpPr>
            <a:spLocks noGrp="1"/>
          </p:cNvSpPr>
          <p:nvPr>
            <p:ph sz="quarter" idx="10" hasCustomPrompt="1"/>
          </p:nvPr>
        </p:nvSpPr>
        <p:spPr>
          <a:xfrm>
            <a:off x="4572000" y="6022109"/>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93834213"/>
      </p:ext>
    </p:extLst>
  </p:cSld>
  <p:clrMapOvr>
    <a:masterClrMapping/>
  </p:clrMapOvr>
  <p:transition>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1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pPr/>
              <a:t>‹N°›</a:t>
            </a:fld>
            <a:endParaRPr lang="fr-FR" dirty="0"/>
          </a:p>
        </p:txBody>
      </p:sp>
      <p:sp>
        <p:nvSpPr>
          <p:cNvPr id="14"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3716995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14-Feb-21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32212890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14-Feb-21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227051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14-Feb-21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48152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14-Feb-21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2039743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1628802"/>
            <a:ext cx="7772400" cy="1362075"/>
          </a:xfrm>
        </p:spPr>
        <p:txBody>
          <a:bodyPr anchor="t">
            <a:normAutofit/>
          </a:bodyPr>
          <a:lstStyle>
            <a:lvl1pPr algn="ctr">
              <a:defRPr sz="4950" b="0" cap="none" baseline="0">
                <a:solidFill>
                  <a:srgbClr val="C00000"/>
                </a:solidFill>
                <a:effectLst>
                  <a:outerShdw blurRad="38100" dist="38100" dir="2700000" algn="tl">
                    <a:srgbClr val="000000">
                      <a:alpha val="43137"/>
                    </a:srgbClr>
                  </a:outerShdw>
                </a:effectLst>
                <a:latin typeface="Cambria" pitchFamily="18" charset="0"/>
              </a:defRPr>
            </a:lvl1pPr>
          </a:lstStyle>
          <a:p>
            <a:r>
              <a:rPr lang="fr-FR" noProof="0"/>
              <a:t>Sous-titre</a:t>
            </a:r>
          </a:p>
        </p:txBody>
      </p:sp>
      <p:sp>
        <p:nvSpPr>
          <p:cNvPr id="4" name="Date Placeholder 3"/>
          <p:cNvSpPr>
            <a:spLocks noGrp="1"/>
          </p:cNvSpPr>
          <p:nvPr>
            <p:ph type="dt" sz="half" idx="10"/>
          </p:nvPr>
        </p:nvSpPr>
        <p:spPr/>
        <p:txBody>
          <a:bodyPr/>
          <a:lstStyle/>
          <a:p>
            <a:fld id="{17F8D811-31B4-477B-9768-ECF39E0A7064}" type="datetime5">
              <a:rPr lang="en-US" smtClean="0"/>
              <a:pPr/>
              <a:t>14-Feb-21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A50DD41-27ED-484B-A1F4-A02872459985}" type="slidenum">
              <a:rPr lang="fr-FR" smtClean="0"/>
              <a:pPr/>
              <a:t>‹N°›</a:t>
            </a:fld>
            <a:endParaRPr lang="fr-FR"/>
          </a:p>
        </p:txBody>
      </p:sp>
    </p:spTree>
    <p:extLst>
      <p:ext uri="{BB962C8B-B14F-4D97-AF65-F5344CB8AC3E}">
        <p14:creationId xmlns:p14="http://schemas.microsoft.com/office/powerpoint/2010/main" val="16804110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1369039162"/>
      </p:ext>
    </p:extLst>
  </p:cSld>
  <p:clrMapOvr>
    <a:masterClrMapping/>
  </p:clrMapOvr>
  <p:transition>
    <p:strips dir="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0366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mediate tit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67544" y="3573016"/>
            <a:ext cx="8208912" cy="2016224"/>
          </a:xfrm>
        </p:spPr>
        <p:txBody>
          <a:bodyPr anchor="ctr" anchorCtr="0">
            <a:normAutofit/>
          </a:bodyPr>
          <a:lstStyle>
            <a:lvl1pPr algn="ctr">
              <a:buNone/>
              <a:defRPr sz="2800"/>
            </a:lvl1pPr>
          </a:lstStyle>
          <a:p>
            <a:pPr lvl="0"/>
            <a:r>
              <a:rPr lang="fr-FR"/>
              <a:t>Sub-title</a:t>
            </a:r>
            <a:endParaRPr lang="fr-FR" dirty="0"/>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Titre 7"/>
          <p:cNvSpPr>
            <a:spLocks noGrp="1"/>
          </p:cNvSpPr>
          <p:nvPr>
            <p:ph type="title" hasCustomPrompt="1"/>
          </p:nvPr>
        </p:nvSpPr>
        <p:spPr>
          <a:xfrm>
            <a:off x="467544" y="1628800"/>
            <a:ext cx="8208912" cy="1728192"/>
          </a:xfrm>
        </p:spPr>
        <p:txBody>
          <a:bodyPr/>
          <a:lstStyle>
            <a:lvl1pPr>
              <a:defRPr/>
            </a:lvl1pPr>
          </a:lstStyle>
          <a:p>
            <a:r>
              <a:rPr lang="fr-FR"/>
              <a:t>Title</a:t>
            </a:r>
          </a:p>
        </p:txBody>
      </p:sp>
      <p:sp>
        <p:nvSpPr>
          <p:cNvPr id="10" name="Espace réservé du numéro de diapositive 9"/>
          <p:cNvSpPr>
            <a:spLocks noGrp="1"/>
          </p:cNvSpPr>
          <p:nvPr>
            <p:ph type="sldNum" sz="quarter" idx="15"/>
          </p:nvPr>
        </p:nvSpPr>
        <p:spPr/>
        <p:txBody>
          <a:bodyPr/>
          <a:lstStyle/>
          <a:p>
            <a:fld id="{02C702AE-1502-43AE-8DBA-2BCAD3408EF2}" type="slidenum">
              <a:rPr lang="fr-FR" smtClean="0">
                <a:solidFill>
                  <a:srgbClr val="FFFFFF"/>
                </a:solidFill>
              </a:rPr>
              <a:pPr/>
              <a:t>‹N°›</a:t>
            </a:fld>
            <a:endParaRPr lang="fr-FR" dirty="0">
              <a:solidFill>
                <a:srgbClr val="FFFFFF"/>
              </a:solidFill>
            </a:endParaRPr>
          </a:p>
        </p:txBody>
      </p:sp>
      <p:sp>
        <p:nvSpPr>
          <p:cNvPr id="14"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5"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1600354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3336448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3200" cap="none" baseline="0"/>
            </a:lvl1pPr>
          </a:lstStyle>
          <a:p>
            <a:r>
              <a:rPr lang="fr-FR"/>
              <a:t>Title</a:t>
            </a:r>
          </a:p>
        </p:txBody>
      </p:sp>
      <p:sp>
        <p:nvSpPr>
          <p:cNvPr id="3" name="Espace réservé du contenu 2"/>
          <p:cNvSpPr>
            <a:spLocks noGrp="1"/>
          </p:cNvSpPr>
          <p:nvPr>
            <p:ph idx="1" hasCustomPrompt="1"/>
          </p:nvPr>
        </p:nvSpPr>
        <p:spPr>
          <a:xfrm>
            <a:off x="467544" y="2276872"/>
            <a:ext cx="3960440" cy="3888432"/>
          </a:xfrm>
        </p:spPr>
        <p:txBody>
          <a:bodyPr>
            <a:normAutofit/>
          </a:bodyPr>
          <a:lstStyle>
            <a:lvl1pPr>
              <a:defRPr sz="24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solidFill>
                  <a:srgbClr val="FFFFFF"/>
                </a:solidFill>
              </a:rPr>
              <a:pPr/>
              <a:t>‹N°›</a:t>
            </a:fld>
            <a:endParaRPr lang="fr-FR">
              <a:solidFill>
                <a:srgbClr val="FFFFFF"/>
              </a:solidFill>
            </a:endParaRP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40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2400"/>
            </a:lvl1pPr>
          </a:lstStyle>
          <a:p>
            <a:pPr lvl="0"/>
            <a:r>
              <a:rPr lang="fr-FR"/>
              <a:t>Text</a:t>
            </a:r>
            <a:endParaRPr lang="fr-FR" dirty="0"/>
          </a:p>
        </p:txBody>
      </p:sp>
      <p:sp>
        <p:nvSpPr>
          <p:cNvPr id="9" name="Espace réservé du contenu 13"/>
          <p:cNvSpPr>
            <a:spLocks noGrp="1"/>
          </p:cNvSpPr>
          <p:nvPr>
            <p:ph sz="quarter" idx="17" hasCustomPrompt="1"/>
          </p:nvPr>
        </p:nvSpPr>
        <p:spPr>
          <a:xfrm>
            <a:off x="468313" y="6444808"/>
            <a:ext cx="1366837" cy="360000"/>
          </a:xfrm>
        </p:spPr>
        <p:txBody>
          <a:bodyPr anchor="ctr" anchorCtr="0">
            <a:noAutofit/>
          </a:bodyPr>
          <a:lstStyle>
            <a:lvl1pPr>
              <a:buNone/>
              <a:defRPr sz="120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19" y="6444808"/>
            <a:ext cx="4391173" cy="360000"/>
          </a:xfrm>
        </p:spPr>
        <p:txBody>
          <a:bodyPr anchor="ctr" anchorCtr="0">
            <a:noAutofit/>
          </a:bodyPr>
          <a:lstStyle>
            <a:lvl1pPr algn="ctr">
              <a:buNone/>
              <a:defRPr sz="1200" baseline="0">
                <a:solidFill>
                  <a:schemeClr val="bg1"/>
                </a:solidFill>
              </a:defRPr>
            </a:lvl1pPr>
            <a:lvl2pPr>
              <a:buNone/>
              <a:defRPr sz="1400">
                <a:solidFill>
                  <a:schemeClr val="bg1"/>
                </a:solidFill>
              </a:defRPr>
            </a:lvl2pPr>
            <a:lvl3pPr>
              <a:buNone/>
              <a:defRPr sz="1400">
                <a:solidFill>
                  <a:schemeClr val="bg1"/>
                </a:solidFill>
              </a:defRPr>
            </a:lvl3pPr>
            <a:lvl4pPr>
              <a:buNone/>
              <a:defRPr sz="1400">
                <a:solidFill>
                  <a:schemeClr val="bg1"/>
                </a:solidFill>
              </a:defRPr>
            </a:lvl4pPr>
            <a:lvl5pPr>
              <a:buNone/>
              <a:defRPr sz="1400">
                <a:solidFill>
                  <a:schemeClr val="bg1"/>
                </a:solidFill>
              </a:defRPr>
            </a:lvl5pPr>
          </a:lstStyle>
          <a:p>
            <a:pPr lvl="0"/>
            <a:r>
              <a:rPr lang="fr-FR"/>
              <a:t>Event, place</a:t>
            </a:r>
          </a:p>
        </p:txBody>
      </p:sp>
    </p:spTree>
    <p:extLst>
      <p:ext uri="{BB962C8B-B14F-4D97-AF65-F5344CB8AC3E}">
        <p14:creationId xmlns:p14="http://schemas.microsoft.com/office/powerpoint/2010/main" val="388138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p:txBody>
          <a:bodyPr/>
          <a:lstStyle>
            <a:lvl1pPr>
              <a:defRPr/>
            </a:lvl1pPr>
          </a:lstStyle>
          <a:p>
            <a:pPr lvl="0"/>
            <a:r>
              <a:rPr lang="fr-FR"/>
              <a:t>Text</a:t>
            </a:r>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8"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9"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3879733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D8FF7D0-8268-4EFA-B06F-F13501D569EF}" type="datetimeFigureOut">
              <a:rPr lang="fr-FR" smtClean="0">
                <a:solidFill>
                  <a:srgbClr val="FFFFFF"/>
                </a:solidFill>
              </a:rPr>
              <a:pPr/>
              <a:t>14/02/2021</a:t>
            </a:fld>
            <a:endParaRPr lang="fr-FR">
              <a:solidFill>
                <a:srgbClr val="FFFFFF"/>
              </a:solidFill>
            </a:endParaRPr>
          </a:p>
        </p:txBody>
      </p:sp>
      <p:sp>
        <p:nvSpPr>
          <p:cNvPr id="5" name="Espace réservé du pied de page 4"/>
          <p:cNvSpPr>
            <a:spLocks noGrp="1"/>
          </p:cNvSpPr>
          <p:nvPr>
            <p:ph type="ftr" sz="quarter" idx="11"/>
          </p:nvPr>
        </p:nvSpPr>
        <p:spPr/>
        <p:txBody>
          <a:bodyPr/>
          <a:lstStyle/>
          <a:p>
            <a:endParaRPr lang="fr-FR">
              <a:solidFill>
                <a:srgbClr val="FFFFFF"/>
              </a:solidFill>
            </a:endParaRPr>
          </a:p>
        </p:txBody>
      </p:sp>
      <p:sp>
        <p:nvSpPr>
          <p:cNvPr id="6" name="Espace réservé du numéro de diapositive 5"/>
          <p:cNvSpPr>
            <a:spLocks noGrp="1"/>
          </p:cNvSpPr>
          <p:nvPr>
            <p:ph type="sldNum" sz="quarter" idx="12"/>
          </p:nvPr>
        </p:nvSpPr>
        <p:spPr/>
        <p:txBody>
          <a:bodyPr/>
          <a:lstStyle/>
          <a:p>
            <a:fld id="{6ADC0BCF-F1C1-4CC1-A145-B48C8A6BD313}" type="slidenum">
              <a:rPr lang="fr-FR" smtClean="0">
                <a:solidFill>
                  <a:srgbClr val="FFFFFF"/>
                </a:solidFill>
              </a:rPr>
              <a:pPr/>
              <a:t>‹N°›</a:t>
            </a:fld>
            <a:endParaRPr lang="fr-FR">
              <a:solidFill>
                <a:srgbClr val="FFFFFF"/>
              </a:solidFill>
            </a:endParaRPr>
          </a:p>
        </p:txBody>
      </p:sp>
    </p:spTree>
    <p:extLst>
      <p:ext uri="{BB962C8B-B14F-4D97-AF65-F5344CB8AC3E}">
        <p14:creationId xmlns:p14="http://schemas.microsoft.com/office/powerpoint/2010/main" val="1036931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 2 columns">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ormAutofit/>
          </a:bodyPr>
          <a:lstStyle>
            <a:lvl1pPr>
              <a:defRPr sz="2400" cap="none" baseline="0"/>
            </a:lvl1pPr>
          </a:lstStyle>
          <a:p>
            <a:r>
              <a:rPr lang="fr-FR"/>
              <a:t>Title</a:t>
            </a:r>
          </a:p>
        </p:txBody>
      </p:sp>
      <p:sp>
        <p:nvSpPr>
          <p:cNvPr id="3" name="Espace réservé du contenu 2"/>
          <p:cNvSpPr>
            <a:spLocks noGrp="1"/>
          </p:cNvSpPr>
          <p:nvPr>
            <p:ph idx="1" hasCustomPrompt="1"/>
          </p:nvPr>
        </p:nvSpPr>
        <p:spPr>
          <a:xfrm>
            <a:off x="467545" y="2276872"/>
            <a:ext cx="3960440" cy="3888432"/>
          </a:xfrm>
        </p:spPr>
        <p:txBody>
          <a:bodyPr>
            <a:normAutofit/>
          </a:bodyPr>
          <a:lstStyle>
            <a:lvl1pPr>
              <a:defRPr sz="1800"/>
            </a:lvl1pPr>
          </a:lstStyle>
          <a:p>
            <a:pPr lvl="0"/>
            <a:r>
              <a:rPr lang="fr-FR"/>
              <a:t>Text</a:t>
            </a:r>
            <a:endParaRPr lang="fr-FR" dirty="0"/>
          </a:p>
        </p:txBody>
      </p:sp>
      <p:sp>
        <p:nvSpPr>
          <p:cNvPr id="6" name="Espace réservé du numéro de diapositive 5"/>
          <p:cNvSpPr>
            <a:spLocks noGrp="1"/>
          </p:cNvSpPr>
          <p:nvPr>
            <p:ph type="sldNum" sz="quarter" idx="12"/>
          </p:nvPr>
        </p:nvSpPr>
        <p:spPr/>
        <p:txBody>
          <a:bodyPr/>
          <a:lstStyle/>
          <a:p>
            <a:fld id="{02C702AE-1502-43AE-8DBA-2BCAD3408EF2}" type="slidenum">
              <a:rPr lang="fr-FR" smtClean="0"/>
              <a:pPr/>
              <a:t>‹N°›</a:t>
            </a:fld>
            <a:endParaRPr lang="fr-FR"/>
          </a:p>
        </p:txBody>
      </p:sp>
      <p:sp>
        <p:nvSpPr>
          <p:cNvPr id="12" name="Espace réservé du contenu 11"/>
          <p:cNvSpPr>
            <a:spLocks noGrp="1"/>
          </p:cNvSpPr>
          <p:nvPr>
            <p:ph sz="quarter" idx="13" hasCustomPrompt="1"/>
          </p:nvPr>
        </p:nvSpPr>
        <p:spPr>
          <a:xfrm>
            <a:off x="2484438" y="188913"/>
            <a:ext cx="6191250" cy="431800"/>
          </a:xfrm>
        </p:spPr>
        <p:txBody>
          <a:bodyPr anchor="ctr" anchorCtr="0">
            <a:noAutofit/>
          </a:bodyPr>
          <a:lstStyle>
            <a:lvl1pPr>
              <a:buNone/>
              <a:defRPr sz="1050" b="1" baseline="0">
                <a:solidFill>
                  <a:schemeClr val="bg2"/>
                </a:solidFill>
              </a:defRPr>
            </a:lvl1pPr>
          </a:lstStyle>
          <a:p>
            <a:pPr lvl="0"/>
            <a:r>
              <a:rPr lang="fr-FR"/>
              <a:t>Title of the presentation</a:t>
            </a:r>
          </a:p>
        </p:txBody>
      </p:sp>
      <p:sp>
        <p:nvSpPr>
          <p:cNvPr id="13" name="Espace réservé du contenu 2"/>
          <p:cNvSpPr>
            <a:spLocks noGrp="1"/>
          </p:cNvSpPr>
          <p:nvPr>
            <p:ph idx="14" hasCustomPrompt="1"/>
          </p:nvPr>
        </p:nvSpPr>
        <p:spPr>
          <a:xfrm>
            <a:off x="4716016" y="2276872"/>
            <a:ext cx="3960440" cy="3888432"/>
          </a:xfrm>
        </p:spPr>
        <p:txBody>
          <a:bodyPr>
            <a:normAutofit/>
          </a:bodyPr>
          <a:lstStyle>
            <a:lvl1pPr>
              <a:defRPr sz="1800"/>
            </a:lvl1pPr>
          </a:lstStyle>
          <a:p>
            <a:pPr lvl="0"/>
            <a:r>
              <a:rPr lang="fr-FR"/>
              <a:t>Text</a:t>
            </a:r>
            <a:endParaRPr lang="fr-FR" dirty="0"/>
          </a:p>
        </p:txBody>
      </p:sp>
      <p:sp>
        <p:nvSpPr>
          <p:cNvPr id="9" name="Espace réservé du contenu 13"/>
          <p:cNvSpPr>
            <a:spLocks noGrp="1"/>
          </p:cNvSpPr>
          <p:nvPr>
            <p:ph sz="quarter" idx="17" hasCustomPrompt="1"/>
          </p:nvPr>
        </p:nvSpPr>
        <p:spPr>
          <a:xfrm>
            <a:off x="468314" y="6444808"/>
            <a:ext cx="1366837" cy="360000"/>
          </a:xfrm>
        </p:spPr>
        <p:txBody>
          <a:bodyPr anchor="ctr" anchorCtr="0">
            <a:noAutofit/>
          </a:bodyPr>
          <a:lstStyle>
            <a:lvl1pPr>
              <a:buNone/>
              <a:defRPr sz="90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Date</a:t>
            </a:r>
          </a:p>
        </p:txBody>
      </p:sp>
      <p:sp>
        <p:nvSpPr>
          <p:cNvPr id="10" name="Espace réservé du contenu 13"/>
          <p:cNvSpPr>
            <a:spLocks noGrp="1"/>
          </p:cNvSpPr>
          <p:nvPr>
            <p:ph sz="quarter" idx="18" hasCustomPrompt="1"/>
          </p:nvPr>
        </p:nvSpPr>
        <p:spPr>
          <a:xfrm>
            <a:off x="1909020" y="6444808"/>
            <a:ext cx="4391173" cy="360000"/>
          </a:xfrm>
        </p:spPr>
        <p:txBody>
          <a:bodyPr anchor="ctr" anchorCtr="0">
            <a:noAutofit/>
          </a:bodyPr>
          <a:lstStyle>
            <a:lvl1pPr algn="ctr">
              <a:buNone/>
              <a:defRPr sz="900" baseline="0">
                <a:solidFill>
                  <a:schemeClr val="bg1"/>
                </a:solidFill>
              </a:defRPr>
            </a:lvl1pPr>
            <a:lvl2pPr>
              <a:buNone/>
              <a:defRPr sz="1050">
                <a:solidFill>
                  <a:schemeClr val="bg1"/>
                </a:solidFill>
              </a:defRPr>
            </a:lvl2pPr>
            <a:lvl3pPr>
              <a:buNone/>
              <a:defRPr sz="1050">
                <a:solidFill>
                  <a:schemeClr val="bg1"/>
                </a:solidFill>
              </a:defRPr>
            </a:lvl3pPr>
            <a:lvl4pPr>
              <a:buNone/>
              <a:defRPr sz="1050">
                <a:solidFill>
                  <a:schemeClr val="bg1"/>
                </a:solidFill>
              </a:defRPr>
            </a:lvl4pPr>
            <a:lvl5pPr>
              <a:buNone/>
              <a:defRPr sz="1050">
                <a:solidFill>
                  <a:schemeClr val="bg1"/>
                </a:solidFill>
              </a:defRPr>
            </a:lvl5pPr>
          </a:lstStyle>
          <a:p>
            <a:pPr lvl="0"/>
            <a:r>
              <a:rPr lang="fr-FR"/>
              <a:t>Event, place</a:t>
            </a:r>
          </a:p>
        </p:txBody>
      </p:sp>
    </p:spTree>
    <p:extLst>
      <p:ext uri="{BB962C8B-B14F-4D97-AF65-F5344CB8AC3E}">
        <p14:creationId xmlns:p14="http://schemas.microsoft.com/office/powerpoint/2010/main" val="3303841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3"/>
          <p:cNvSpPr>
            <a:spLocks noGrp="1"/>
          </p:cNvSpPr>
          <p:nvPr>
            <p:ph type="dt" sz="half" idx="10"/>
          </p:nvPr>
        </p:nvSpPr>
        <p:spPr/>
        <p:txBody>
          <a:bodyPr/>
          <a:lstStyle>
            <a:lvl1pPr>
              <a:defRPr/>
            </a:lvl1pPr>
          </a:lstStyle>
          <a:p>
            <a:pPr>
              <a:defRPr/>
            </a:pPr>
            <a:fld id="{417BDB19-0BD8-4BE6-98E7-956A78DFA109}" type="datetimeFigureOut">
              <a:rPr lang="fr-FR" altLang="en-US"/>
              <a:pPr>
                <a:defRPr/>
              </a:pPr>
              <a:t>14/02/2021</a:t>
            </a:fld>
            <a:endParaRPr lang="fr-FR" altLang="en-US"/>
          </a:p>
        </p:txBody>
      </p:sp>
      <p:sp>
        <p:nvSpPr>
          <p:cNvPr id="3" name="Espace réservé du pied de page 2"/>
          <p:cNvSpPr>
            <a:spLocks noGrp="1"/>
          </p:cNvSpPr>
          <p:nvPr>
            <p:ph type="ftr" sz="quarter" idx="11"/>
          </p:nvPr>
        </p:nvSpPr>
        <p:spPr/>
        <p:txBody>
          <a:bodyPr/>
          <a:lstStyle>
            <a:lvl1pPr>
              <a:defRPr/>
            </a:lvl1pPr>
          </a:lstStyle>
          <a:p>
            <a:pPr>
              <a:defRPr/>
            </a:pPr>
            <a:endParaRPr lang="en-US" altLang="en-US"/>
          </a:p>
        </p:txBody>
      </p:sp>
      <p:sp>
        <p:nvSpPr>
          <p:cNvPr id="4" name="Espace réservé du numéro de diapositive 22"/>
          <p:cNvSpPr>
            <a:spLocks noGrp="1"/>
          </p:cNvSpPr>
          <p:nvPr>
            <p:ph type="sldNum" sz="quarter" idx="12"/>
          </p:nvPr>
        </p:nvSpPr>
        <p:spPr/>
        <p:txBody>
          <a:bodyPr/>
          <a:lstStyle>
            <a:lvl1pPr>
              <a:defRPr/>
            </a:lvl1pPr>
          </a:lstStyle>
          <a:p>
            <a:pPr>
              <a:defRPr/>
            </a:pPr>
            <a:fld id="{A51BE6DC-ADC0-4717-911B-794D9E5ED464}" type="slidenum">
              <a:rPr lang="fr-FR" altLang="en-US"/>
              <a:pPr>
                <a:defRPr/>
              </a:pPr>
              <a:t>‹N°›</a:t>
            </a:fld>
            <a:endParaRPr lang="fr-FR" altLang="en-US"/>
          </a:p>
        </p:txBody>
      </p:sp>
    </p:spTree>
    <p:extLst>
      <p:ext uri="{BB962C8B-B14F-4D97-AF65-F5344CB8AC3E}">
        <p14:creationId xmlns:p14="http://schemas.microsoft.com/office/powerpoint/2010/main" val="336571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e de tit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 name="Espace réservé du titre 1"/>
          <p:cNvSpPr>
            <a:spLocks noGrp="1"/>
          </p:cNvSpPr>
          <p:nvPr>
            <p:ph type="title" hasCustomPrompt="1"/>
          </p:nvPr>
        </p:nvSpPr>
        <p:spPr>
          <a:xfrm>
            <a:off x="4572000" y="2852936"/>
            <a:ext cx="4320480" cy="1656184"/>
          </a:xfrm>
          <a:prstGeom prst="rect">
            <a:avLst/>
          </a:prstGeom>
        </p:spPr>
        <p:txBody>
          <a:bodyPr vert="horz" lIns="91440" tIns="45720" rIns="91440" bIns="45720" rtlCol="0" anchor="ctr">
            <a:normAutofit/>
          </a:bodyPr>
          <a:lstStyle>
            <a:lvl1pPr>
              <a:defRPr cap="none" baseline="0"/>
            </a:lvl1pPr>
          </a:lstStyle>
          <a:p>
            <a:r>
              <a:rPr lang="fr-FR"/>
              <a:t>Title</a:t>
            </a:r>
            <a:endParaRPr lang="fr-FR" dirty="0"/>
          </a:p>
        </p:txBody>
      </p:sp>
      <p:sp>
        <p:nvSpPr>
          <p:cNvPr id="8" name="Espace réservé du texte 2"/>
          <p:cNvSpPr>
            <a:spLocks noGrp="1"/>
          </p:cNvSpPr>
          <p:nvPr>
            <p:ph idx="1" hasCustomPrompt="1"/>
          </p:nvPr>
        </p:nvSpPr>
        <p:spPr>
          <a:xfrm>
            <a:off x="4572000" y="4797152"/>
            <a:ext cx="4320480" cy="936104"/>
          </a:xfrm>
          <a:prstGeom prst="rect">
            <a:avLst/>
          </a:prstGeom>
        </p:spPr>
        <p:txBody>
          <a:bodyPr vert="horz" lIns="91440" tIns="45720" rIns="91440" bIns="45720" rtlCol="0" anchor="ctr" anchorCtr="0">
            <a:normAutofit/>
          </a:bodyPr>
          <a:lstStyle>
            <a:lvl1pPr>
              <a:defRPr cap="none" baseline="0"/>
            </a:lvl1pPr>
          </a:lstStyle>
          <a:p>
            <a:pPr lvl="0"/>
            <a:r>
              <a:rPr lang="fr-FR"/>
              <a:t>Presenter, authors</a:t>
            </a:r>
            <a:endParaRPr lang="fr-FR" dirty="0"/>
          </a:p>
        </p:txBody>
      </p:sp>
      <p:sp>
        <p:nvSpPr>
          <p:cNvPr id="6" name="Espace réservé du contenu 5"/>
          <p:cNvSpPr>
            <a:spLocks noGrp="1"/>
          </p:cNvSpPr>
          <p:nvPr>
            <p:ph sz="quarter" idx="10" hasCustomPrompt="1"/>
          </p:nvPr>
        </p:nvSpPr>
        <p:spPr>
          <a:xfrm>
            <a:off x="4572000" y="6022109"/>
            <a:ext cx="4320480" cy="503237"/>
          </a:xfrm>
        </p:spPr>
        <p:txBody>
          <a:bodyPr anchor="ctr" anchorCtr="0">
            <a:normAutofit/>
          </a:bodyPr>
          <a:lstStyle>
            <a:lvl1pPr>
              <a:defRPr sz="1350" b="1">
                <a:solidFill>
                  <a:schemeClr val="tx1"/>
                </a:solidFill>
              </a:defRPr>
            </a:lvl1pPr>
          </a:lstStyle>
          <a:p>
            <a:pPr lvl="0"/>
            <a:r>
              <a:rPr lang="fr-FR"/>
              <a:t>Date, Place</a:t>
            </a:r>
          </a:p>
        </p:txBody>
      </p:sp>
    </p:spTree>
    <p:extLst>
      <p:ext uri="{BB962C8B-B14F-4D97-AF65-F5344CB8AC3E}">
        <p14:creationId xmlns:p14="http://schemas.microsoft.com/office/powerpoint/2010/main" val="2077354287"/>
      </p:ext>
    </p:extLst>
  </p:cSld>
  <p:clrMapOvr>
    <a:masterClrMapping/>
  </p:clrMapOvr>
  <p:transition>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p:txBody>
          <a:bodyPr/>
          <a:lstStyle/>
          <a:p>
            <a:fld id="{AE586BF4-5A0D-4CAE-A664-53B14B95E0EE}" type="datetimeFigureOut">
              <a:rPr lang="pt-BR" smtClean="0"/>
              <a:t>14/02/2021</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03226BAD-EA52-4F46-A36E-8FC259969A0E}" type="slidenum">
              <a:rPr lang="pt-BR" smtClean="0"/>
              <a:t>‹N°›</a:t>
            </a:fld>
            <a:endParaRPr lang="pt-BR"/>
          </a:p>
        </p:txBody>
      </p:sp>
    </p:spTree>
    <p:extLst>
      <p:ext uri="{BB962C8B-B14F-4D97-AF65-F5344CB8AC3E}">
        <p14:creationId xmlns:p14="http://schemas.microsoft.com/office/powerpoint/2010/main" val="3793557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smtClean="0"/>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14/02/2021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89855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FC1C5B5-8F6F-D941-AFC1-1A3CE302BDE4}" type="datetimeFigureOut">
              <a:rPr lang="fr-FR" smtClean="0"/>
              <a:t>14/02/2021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55854E62-313F-4245-A786-B0FE8BB00D39}" type="slidenum">
              <a:rPr lang="fr-FR" smtClean="0"/>
              <a:t>‹N°›</a:t>
            </a:fld>
            <a:endParaRPr lang="fr-FR"/>
          </a:p>
        </p:txBody>
      </p:sp>
    </p:spTree>
    <p:extLst>
      <p:ext uri="{BB962C8B-B14F-4D97-AF65-F5344CB8AC3E}">
        <p14:creationId xmlns:p14="http://schemas.microsoft.com/office/powerpoint/2010/main" val="198291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1.jpe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3.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1" y="6453338"/>
            <a:ext cx="1378496" cy="365125"/>
          </a:xfrm>
          <a:prstGeom prst="rect">
            <a:avLst/>
          </a:prstGeom>
        </p:spPr>
        <p:txBody>
          <a:bodyPr vert="horz" lIns="91440" tIns="45720" rIns="91440" bIns="45720" rtlCol="0" anchor="ctr"/>
          <a:lstStyle>
            <a:lvl1pPr algn="l">
              <a:defRPr sz="900">
                <a:solidFill>
                  <a:schemeClr val="bg1"/>
                </a:solidFill>
              </a:defRPr>
            </a:lvl1pPr>
          </a:lstStyle>
          <a:p>
            <a:r>
              <a:rPr lang="fr-FR"/>
              <a:t>Date</a:t>
            </a:r>
            <a:endParaRPr lang="fr-FR" dirty="0"/>
          </a:p>
        </p:txBody>
      </p:sp>
      <p:sp>
        <p:nvSpPr>
          <p:cNvPr id="5" name="Espace réservé du pied de page 4"/>
          <p:cNvSpPr>
            <a:spLocks noGrp="1"/>
          </p:cNvSpPr>
          <p:nvPr>
            <p:ph type="ftr" sz="quarter" idx="3"/>
          </p:nvPr>
        </p:nvSpPr>
        <p:spPr>
          <a:xfrm>
            <a:off x="1835697" y="6453338"/>
            <a:ext cx="4392488" cy="365125"/>
          </a:xfrm>
          <a:prstGeom prst="rect">
            <a:avLst/>
          </a:prstGeom>
        </p:spPr>
        <p:txBody>
          <a:bodyPr vert="horz" lIns="91440" tIns="45720" rIns="91440" bIns="45720" rtlCol="0" anchor="ctr"/>
          <a:lstStyle>
            <a:lvl1pPr algn="ctr">
              <a:defRPr sz="900">
                <a:solidFill>
                  <a:schemeClr val="bg1"/>
                </a:solidFill>
              </a:defRPr>
            </a:lvl1pPr>
          </a:lstStyle>
          <a:p>
            <a:r>
              <a:rPr lang="fr-FR"/>
              <a:t>Place</a:t>
            </a:r>
            <a:endParaRPr lang="fr-FR" dirty="0"/>
          </a:p>
        </p:txBody>
      </p:sp>
      <p:sp>
        <p:nvSpPr>
          <p:cNvPr id="6" name="Espace réservé du numéro de diapositive 5"/>
          <p:cNvSpPr>
            <a:spLocks noGrp="1"/>
          </p:cNvSpPr>
          <p:nvPr>
            <p:ph type="sldNum" sz="quarter" idx="4"/>
          </p:nvPr>
        </p:nvSpPr>
        <p:spPr>
          <a:xfrm>
            <a:off x="8388424" y="6453338"/>
            <a:ext cx="621432" cy="365125"/>
          </a:xfrm>
          <a:prstGeom prst="rect">
            <a:avLst/>
          </a:prstGeom>
        </p:spPr>
        <p:txBody>
          <a:bodyPr vert="horz" lIns="91440" tIns="45720" rIns="91440" bIns="45720" rtlCol="0" anchor="ctr"/>
          <a:lstStyle>
            <a:lvl1pPr algn="r">
              <a:defRPr sz="900">
                <a:solidFill>
                  <a:schemeClr val="bg1"/>
                </a:solidFill>
              </a:defRPr>
            </a:lvl1pPr>
          </a:lstStyle>
          <a:p>
            <a:fld id="{02C702AE-1502-43AE-8DBA-2BCAD3408EF2}" type="slidenum">
              <a:rPr lang="fr-FR" smtClean="0"/>
              <a:pPr/>
              <a:t>‹N°›</a:t>
            </a:fld>
            <a:endParaRPr lang="fr-FR" dirty="0"/>
          </a:p>
        </p:txBody>
      </p:sp>
    </p:spTree>
    <p:extLst>
      <p:ext uri="{BB962C8B-B14F-4D97-AF65-F5344CB8AC3E}">
        <p14:creationId xmlns:p14="http://schemas.microsoft.com/office/powerpoint/2010/main" val="380073029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6" r:id="rId7"/>
  </p:sldLayoutIdLst>
  <p:hf hdr="0"/>
  <p:txStyles>
    <p:titleStyle>
      <a:lvl1pPr algn="ctr" defTabSz="685800" rtl="0" eaLnBrk="1" latinLnBrk="0" hangingPunct="1">
        <a:spcBef>
          <a:spcPct val="0"/>
        </a:spcBef>
        <a:buNone/>
        <a:defRPr sz="2400" b="1" kern="1200" cap="none" baseline="0">
          <a:solidFill>
            <a:schemeClr val="accent4"/>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1C5B5-8F6F-D941-AFC1-1A3CE302BDE4}" type="datetimeFigureOut">
              <a:rPr lang="fr-FR" smtClean="0"/>
              <a:t>14/02/2021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4E62-313F-4245-A786-B0FE8BB00D39}" type="slidenum">
              <a:rPr lang="fr-FR" smtClean="0"/>
              <a:t>‹N°›</a:t>
            </a:fld>
            <a:endParaRPr lang="fr-FR"/>
          </a:p>
        </p:txBody>
      </p:sp>
    </p:spTree>
    <p:extLst>
      <p:ext uri="{BB962C8B-B14F-4D97-AF65-F5344CB8AC3E}">
        <p14:creationId xmlns:p14="http://schemas.microsoft.com/office/powerpoint/2010/main" val="250489367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67544" y="1196752"/>
            <a:ext cx="8208912" cy="1008112"/>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467544" y="2276872"/>
            <a:ext cx="8208912" cy="3888432"/>
          </a:xfrm>
          <a:prstGeom prst="rect">
            <a:avLst/>
          </a:prstGeom>
        </p:spPr>
        <p:txBody>
          <a:bodyPr vert="horz" lIns="91440" tIns="45720" rIns="91440" bIns="45720" rtlCol="0">
            <a:normAutofit/>
          </a:body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57200" y="6453336"/>
            <a:ext cx="1378496" cy="365125"/>
          </a:xfrm>
          <a:prstGeom prst="rect">
            <a:avLst/>
          </a:prstGeom>
        </p:spPr>
        <p:txBody>
          <a:bodyPr vert="horz" lIns="91440" tIns="45720" rIns="91440" bIns="45720" rtlCol="0" anchor="ctr"/>
          <a:lstStyle>
            <a:lvl1pPr algn="l">
              <a:defRPr sz="1200">
                <a:solidFill>
                  <a:schemeClr val="bg1"/>
                </a:solidFill>
              </a:defRPr>
            </a:lvl1pPr>
          </a:lstStyle>
          <a:p>
            <a:r>
              <a:rPr lang="fr-FR">
                <a:solidFill>
                  <a:srgbClr val="FFFFFF"/>
                </a:solidFill>
              </a:rPr>
              <a:t>Date</a:t>
            </a:r>
            <a:endParaRPr lang="fr-FR" dirty="0">
              <a:solidFill>
                <a:srgbClr val="FFFFFF"/>
              </a:solidFill>
            </a:endParaRPr>
          </a:p>
        </p:txBody>
      </p:sp>
      <p:sp>
        <p:nvSpPr>
          <p:cNvPr id="5" name="Espace réservé du pied de page 4"/>
          <p:cNvSpPr>
            <a:spLocks noGrp="1"/>
          </p:cNvSpPr>
          <p:nvPr>
            <p:ph type="ftr" sz="quarter" idx="3"/>
          </p:nvPr>
        </p:nvSpPr>
        <p:spPr>
          <a:xfrm>
            <a:off x="1835696" y="6453336"/>
            <a:ext cx="4392488" cy="365125"/>
          </a:xfrm>
          <a:prstGeom prst="rect">
            <a:avLst/>
          </a:prstGeom>
        </p:spPr>
        <p:txBody>
          <a:bodyPr vert="horz" lIns="91440" tIns="45720" rIns="91440" bIns="45720" rtlCol="0" anchor="ctr"/>
          <a:lstStyle>
            <a:lvl1pPr algn="ctr">
              <a:defRPr sz="1200">
                <a:solidFill>
                  <a:schemeClr val="bg1"/>
                </a:solidFill>
              </a:defRPr>
            </a:lvl1pPr>
          </a:lstStyle>
          <a:p>
            <a:r>
              <a:rPr lang="fr-FR">
                <a:solidFill>
                  <a:srgbClr val="FFFFFF"/>
                </a:solidFill>
              </a:rPr>
              <a:t>Place</a:t>
            </a:r>
            <a:endParaRPr lang="fr-FR" dirty="0">
              <a:solidFill>
                <a:srgbClr val="FFFFFF"/>
              </a:solidFill>
            </a:endParaRPr>
          </a:p>
        </p:txBody>
      </p:sp>
      <p:sp>
        <p:nvSpPr>
          <p:cNvPr id="6" name="Espace réservé du numéro de diapositive 5"/>
          <p:cNvSpPr>
            <a:spLocks noGrp="1"/>
          </p:cNvSpPr>
          <p:nvPr>
            <p:ph type="sldNum" sz="quarter" idx="4"/>
          </p:nvPr>
        </p:nvSpPr>
        <p:spPr>
          <a:xfrm>
            <a:off x="8388424" y="6453336"/>
            <a:ext cx="621432" cy="365125"/>
          </a:xfrm>
          <a:prstGeom prst="rect">
            <a:avLst/>
          </a:prstGeom>
        </p:spPr>
        <p:txBody>
          <a:bodyPr vert="horz" lIns="91440" tIns="45720" rIns="91440" bIns="45720" rtlCol="0" anchor="ctr"/>
          <a:lstStyle>
            <a:lvl1pPr algn="r">
              <a:defRPr sz="1200">
                <a:solidFill>
                  <a:schemeClr val="bg1"/>
                </a:solidFill>
              </a:defRPr>
            </a:lvl1pPr>
          </a:lstStyle>
          <a:p>
            <a:fld id="{02C702AE-1502-43AE-8DBA-2BCAD3408EF2}" type="slidenum">
              <a:rPr lang="fr-FR" smtClean="0">
                <a:solidFill>
                  <a:srgbClr val="FFFFFF"/>
                </a:solidFill>
              </a:rPr>
              <a:pPr/>
              <a:t>‹N°›</a:t>
            </a:fld>
            <a:endParaRPr lang="fr-FR" dirty="0">
              <a:solidFill>
                <a:srgbClr val="FFFFFF"/>
              </a:solidFill>
            </a:endParaRPr>
          </a:p>
        </p:txBody>
      </p:sp>
    </p:spTree>
    <p:extLst>
      <p:ext uri="{BB962C8B-B14F-4D97-AF65-F5344CB8AC3E}">
        <p14:creationId xmlns:p14="http://schemas.microsoft.com/office/powerpoint/2010/main" val="13298157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p:txStyles>
    <p:titleStyle>
      <a:lvl1pPr algn="ctr" defTabSz="914400" rtl="0" eaLnBrk="1" latinLnBrk="0" hangingPunct="1">
        <a:spcBef>
          <a:spcPct val="0"/>
        </a:spcBef>
        <a:buNone/>
        <a:defRPr sz="3200" b="1" kern="1200" cap="none" baseline="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13.jp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14.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15.jp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16.jp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8.xml"/><Relationship Id="rId5" Type="http://schemas.openxmlformats.org/officeDocument/2006/relationships/image" Target="../media/image17.jp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8.xml"/><Relationship Id="rId5" Type="http://schemas.openxmlformats.org/officeDocument/2006/relationships/image" Target="../media/image18.jp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19.jp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image" Target="../media/image22.tiff"/><Relationship Id="rId5" Type="http://schemas.openxmlformats.org/officeDocument/2006/relationships/image" Target="../media/image21.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8.xml"/><Relationship Id="rId6" Type="http://schemas.openxmlformats.org/officeDocument/2006/relationships/image" Target="../media/image24.tiff"/><Relationship Id="rId5" Type="http://schemas.openxmlformats.org/officeDocument/2006/relationships/image" Target="../media/image2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image" Target="../media/image26.tiff"/><Relationship Id="rId5" Type="http://schemas.openxmlformats.org/officeDocument/2006/relationships/image" Target="../media/image25.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8.xml"/><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29.jpg"/><Relationship Id="rId5" Type="http://schemas.openxmlformats.org/officeDocument/2006/relationships/image" Target="../media/image27.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8.xml"/><Relationship Id="rId5" Type="http://schemas.openxmlformats.org/officeDocument/2006/relationships/image" Target="../media/image30.jp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31.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32.jp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notesSlide" Target="../notesSlides/notesSlide37.xml"/><Relationship Id="rId1" Type="http://schemas.openxmlformats.org/officeDocument/2006/relationships/slideLayout" Target="../slideLayouts/slideLayout28.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5.png"/><Relationship Id="rId9" Type="http://schemas.microsoft.com/office/2007/relationships/diagramDrawing" Target="../diagrams/drawing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8.xml"/><Relationship Id="rId5" Type="http://schemas.openxmlformats.org/officeDocument/2006/relationships/image" Target="../media/image33.jp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28.xml"/><Relationship Id="rId5" Type="http://schemas.openxmlformats.org/officeDocument/2006/relationships/image" Target="../media/image34.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2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5.png"/><Relationship Id="rId9" Type="http://schemas.microsoft.com/office/2007/relationships/diagramDrawing" Target="../diagrams/drawing3.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8.xml"/><Relationship Id="rId5" Type="http://schemas.openxmlformats.org/officeDocument/2006/relationships/image" Target="../media/image35.jp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8.xml"/><Relationship Id="rId5" Type="http://schemas.openxmlformats.org/officeDocument/2006/relationships/image" Target="../media/image36.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8.xml"/><Relationship Id="rId5" Type="http://schemas.openxmlformats.org/officeDocument/2006/relationships/image" Target="../media/image3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7.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9.jp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33279" y="2353295"/>
            <a:ext cx="4280093" cy="2447393"/>
          </a:xfrm>
        </p:spPr>
        <p:txBody>
          <a:bodyPr>
            <a:noAutofit/>
          </a:bodyPr>
          <a:lstStyle/>
          <a:p>
            <a:pPr algn="ctr"/>
            <a:r>
              <a:rPr lang="fr-FR" sz="4050" b="1" dirty="0">
                <a:solidFill>
                  <a:schemeClr val="bg1"/>
                </a:solidFill>
              </a:rPr>
              <a:t>Interventions et approches sensibles à nutrition</a:t>
            </a:r>
          </a:p>
        </p:txBody>
      </p:sp>
      <p:sp>
        <p:nvSpPr>
          <p:cNvPr id="4" name="Titre 1"/>
          <p:cNvSpPr txBox="1">
            <a:spLocks/>
          </p:cNvSpPr>
          <p:nvPr/>
        </p:nvSpPr>
        <p:spPr>
          <a:xfrm>
            <a:off x="5368866" y="5099267"/>
            <a:ext cx="3240360" cy="1242138"/>
          </a:xfrm>
          <a:prstGeom prst="rect">
            <a:avLst/>
          </a:prstGeom>
        </p:spPr>
        <p:txBody>
          <a:bodyPr vert="horz" lIns="68580" tIns="34290" rIns="68580" bIns="34290" rtlCol="0" anchor="ctr">
            <a:noAutofit/>
          </a:bodyPr>
          <a:lstStyle>
            <a:lvl1pPr algn="l" defTabSz="914400" rtl="0" eaLnBrk="1" latinLnBrk="0" hangingPunct="1">
              <a:spcBef>
                <a:spcPct val="0"/>
              </a:spcBef>
              <a:buNone/>
              <a:defRPr sz="3600" b="1" kern="1200" cap="none" baseline="0">
                <a:solidFill>
                  <a:schemeClr val="accent1"/>
                </a:solidFill>
                <a:latin typeface="+mj-lt"/>
                <a:ea typeface="+mj-ea"/>
                <a:cs typeface="+mj-cs"/>
              </a:defRPr>
            </a:lvl1pPr>
          </a:lstStyle>
          <a:p>
            <a:pPr algn="ctr"/>
            <a:r>
              <a:rPr lang="fr-FR" sz="2000" dirty="0" smtClean="0">
                <a:solidFill>
                  <a:srgbClr val="E7E6E6">
                    <a:lumMod val="25000"/>
                  </a:srgbClr>
                </a:solidFill>
                <a:latin typeface="Calibri" panose="020F0502020204030204"/>
              </a:rPr>
              <a:t>Date </a:t>
            </a:r>
          </a:p>
          <a:p>
            <a:pPr algn="ctr"/>
            <a:r>
              <a:rPr lang="fr-FR" sz="2000" dirty="0" smtClean="0">
                <a:solidFill>
                  <a:srgbClr val="E7E6E6">
                    <a:lumMod val="25000"/>
                  </a:srgbClr>
                </a:solidFill>
                <a:latin typeface="Calibri" panose="020F0502020204030204"/>
              </a:rPr>
              <a:t>Formateur</a:t>
            </a:r>
            <a:endParaRPr lang="fr-FR" sz="2000" dirty="0">
              <a:solidFill>
                <a:srgbClr val="E7E6E6">
                  <a:lumMod val="25000"/>
                </a:srgbClr>
              </a:solidFill>
              <a:latin typeface="Calibri" panose="020F0502020204030204"/>
            </a:endParaRPr>
          </a:p>
          <a:p>
            <a:pPr algn="ctr"/>
            <a:r>
              <a:rPr lang="fr-FR" sz="2000" dirty="0" smtClean="0">
                <a:solidFill>
                  <a:srgbClr val="E7E6E6">
                    <a:lumMod val="25000"/>
                  </a:srgbClr>
                </a:solidFill>
                <a:latin typeface="Calibri" panose="020F0502020204030204"/>
              </a:rPr>
              <a:t>Lieu, </a:t>
            </a:r>
            <a:r>
              <a:rPr lang="fr-FR" sz="2000" dirty="0">
                <a:solidFill>
                  <a:srgbClr val="E7E6E6">
                    <a:lumMod val="25000"/>
                  </a:srgbClr>
                </a:solidFill>
                <a:latin typeface="Calibri" panose="020F0502020204030204"/>
              </a:rPr>
              <a:t>Niger</a:t>
            </a:r>
          </a:p>
        </p:txBody>
      </p:sp>
    </p:spTree>
    <p:extLst>
      <p:ext uri="{BB962C8B-B14F-4D97-AF65-F5344CB8AC3E}">
        <p14:creationId xmlns:p14="http://schemas.microsoft.com/office/powerpoint/2010/main" val="2861560175"/>
      </p:ext>
    </p:extLst>
  </p:cSld>
  <p:clrMapOvr>
    <a:masterClrMapping/>
  </p:clrMapOvr>
  <p:transition>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864" y="1404599"/>
            <a:ext cx="8170935" cy="4596151"/>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Maladies et système sanitaire</a:t>
            </a:r>
            <a:endParaRPr lang="fr-FR" sz="2800" b="1" cap="small" dirty="0">
              <a:solidFill>
                <a:srgbClr val="FFFFFF"/>
              </a:solidFill>
            </a:endParaRPr>
          </a:p>
        </p:txBody>
      </p:sp>
      <p:sp>
        <p:nvSpPr>
          <p:cNvPr id="11" name="Title 1">
            <a:extLst>
              <a:ext uri="{FF2B5EF4-FFF2-40B4-BE49-F238E27FC236}">
                <a16:creationId xmlns:a16="http://schemas.microsoft.com/office/drawing/2014/main" xmlns="" id="{195C6BF4-B1DC-D740-B36C-A876B73F6FA4}"/>
              </a:ext>
            </a:extLst>
          </p:cNvPr>
          <p:cNvSpPr>
            <a:spLocks noGrp="1"/>
          </p:cNvSpPr>
          <p:nvPr>
            <p:ph type="title"/>
          </p:nvPr>
        </p:nvSpPr>
        <p:spPr>
          <a:xfrm>
            <a:off x="447864" y="1421531"/>
            <a:ext cx="8170936" cy="1109661"/>
          </a:xfrm>
        </p:spPr>
        <p:txBody>
          <a:bodyPr>
            <a:normAutofit/>
          </a:bodyPr>
          <a:lstStyle/>
          <a:p>
            <a:r>
              <a:rPr lang="fr-FR" dirty="0">
                <a:solidFill>
                  <a:schemeClr val="tx1">
                    <a:lumMod val="50000"/>
                  </a:schemeClr>
                </a:solidFill>
              </a:rPr>
              <a:t>Les maladies, le système sanitaire et la nutrition </a:t>
            </a:r>
          </a:p>
        </p:txBody>
      </p:sp>
    </p:spTree>
    <p:extLst>
      <p:ext uri="{BB962C8B-B14F-4D97-AF65-F5344CB8AC3E}">
        <p14:creationId xmlns:p14="http://schemas.microsoft.com/office/powerpoint/2010/main" val="121297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heckerboard(across)">
                                      <p:cBhvr>
                                        <p:cTn id="15" dur="500"/>
                                        <p:tgtEl>
                                          <p:spTgt spid="6"/>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Lien entre santé et nutrition</a:t>
            </a:r>
          </a:p>
        </p:txBody>
      </p:sp>
      <p:sp>
        <p:nvSpPr>
          <p:cNvPr id="3" name="Rectangle 2"/>
          <p:cNvSpPr/>
          <p:nvPr/>
        </p:nvSpPr>
        <p:spPr>
          <a:xfrm>
            <a:off x="499928" y="1174197"/>
            <a:ext cx="8358322" cy="3046988"/>
          </a:xfrm>
          <a:prstGeom prst="rect">
            <a:avLst/>
          </a:prstGeom>
        </p:spPr>
        <p:txBody>
          <a:bodyPr wrap="square">
            <a:spAutoFit/>
          </a:bodyPr>
          <a:lstStyle/>
          <a:p>
            <a:r>
              <a:rPr lang="fr-FR" sz="2400" b="1" dirty="0"/>
              <a:t>Les </a:t>
            </a:r>
            <a:r>
              <a:rPr lang="fr-FR" sz="2400" b="1" dirty="0">
                <a:solidFill>
                  <a:schemeClr val="accent4"/>
                </a:solidFill>
              </a:rPr>
              <a:t>maladies</a:t>
            </a:r>
            <a:r>
              <a:rPr lang="fr-FR" sz="2400" b="1" dirty="0"/>
              <a:t> sont des déterminants majeurs de malnutrition :</a:t>
            </a:r>
          </a:p>
          <a:p>
            <a:pPr marL="342900" indent="-342900">
              <a:buFont typeface="Arial" panose="020B0604020202020204" pitchFamily="34" charset="0"/>
              <a:buChar char="•"/>
            </a:pPr>
            <a:r>
              <a:rPr lang="fr-FR" sz="2400" dirty="0">
                <a:solidFill>
                  <a:schemeClr val="accent6">
                    <a:lumMod val="50000"/>
                  </a:schemeClr>
                </a:solidFill>
              </a:rPr>
              <a:t>Les infections, les maladies transmissibles et les épidémies, le cercle vicieux de infection - malnutrition </a:t>
            </a:r>
          </a:p>
          <a:p>
            <a:pPr marL="342900" indent="-342900">
              <a:buFont typeface="Arial" panose="020B0604020202020204" pitchFamily="34" charset="0"/>
              <a:buChar char="•"/>
            </a:pPr>
            <a:r>
              <a:rPr lang="fr-FR" sz="2400" dirty="0">
                <a:solidFill>
                  <a:schemeClr val="accent3">
                    <a:lumMod val="50000"/>
                  </a:schemeClr>
                </a:solidFill>
              </a:rPr>
              <a:t>La santé </a:t>
            </a:r>
            <a:r>
              <a:rPr lang="fr-FR" sz="2400" dirty="0" smtClean="0">
                <a:solidFill>
                  <a:schemeClr val="accent3">
                    <a:lumMod val="50000"/>
                  </a:schemeClr>
                </a:solidFill>
              </a:rPr>
              <a:t>reproductive </a:t>
            </a:r>
            <a:r>
              <a:rPr lang="fr-FR" sz="2400" dirty="0">
                <a:solidFill>
                  <a:schemeClr val="accent3">
                    <a:lumMod val="50000"/>
                  </a:schemeClr>
                </a:solidFill>
              </a:rPr>
              <a:t>car elle détermine l'état nutritionnel de la mère et perpétue le cycle intergénérationnel de la malnutrition</a:t>
            </a:r>
          </a:p>
          <a:p>
            <a:pPr marL="342900" indent="-342900">
              <a:buFont typeface="Arial" panose="020B0604020202020204" pitchFamily="34" charset="0"/>
              <a:buChar char="•"/>
            </a:pPr>
            <a:r>
              <a:rPr lang="fr-FR" sz="2400" dirty="0">
                <a:solidFill>
                  <a:schemeClr val="accent1">
                    <a:lumMod val="50000"/>
                  </a:schemeClr>
                </a:solidFill>
              </a:rPr>
              <a:t>Le VIH/Sida et la présence d’épidémies </a:t>
            </a:r>
          </a:p>
        </p:txBody>
      </p:sp>
      <p:sp>
        <p:nvSpPr>
          <p:cNvPr id="11" name="Text Placeholder 4"/>
          <p:cNvSpPr>
            <a:spLocks noGrp="1"/>
          </p:cNvSpPr>
          <p:nvPr>
            <p:ph idx="1"/>
          </p:nvPr>
        </p:nvSpPr>
        <p:spPr>
          <a:xfrm>
            <a:off x="499928" y="4590669"/>
            <a:ext cx="8509928" cy="1391031"/>
          </a:xfrm>
        </p:spPr>
        <p:txBody>
          <a:bodyPr>
            <a:noAutofit/>
          </a:bodyPr>
          <a:lstStyle/>
          <a:p>
            <a:pPr marL="0" indent="0">
              <a:buNone/>
            </a:pPr>
            <a:r>
              <a:rPr lang="fr-FR" sz="2400" dirty="0" smtClean="0"/>
              <a:t>Le </a:t>
            </a:r>
            <a:r>
              <a:rPr lang="fr-FR" sz="2400" b="1" dirty="0"/>
              <a:t>système de santé </a:t>
            </a:r>
            <a:r>
              <a:rPr lang="fr-FR" sz="2400" dirty="0" smtClean="0"/>
              <a:t>en </a:t>
            </a:r>
            <a:r>
              <a:rPr lang="fr-FR" sz="2400" dirty="0"/>
              <a:t>termes de qualité et d'accès.</a:t>
            </a:r>
          </a:p>
          <a:p>
            <a:r>
              <a:rPr lang="fr-FR" sz="2400" dirty="0">
                <a:solidFill>
                  <a:schemeClr val="accent6">
                    <a:lumMod val="50000"/>
                  </a:schemeClr>
                </a:solidFill>
              </a:rPr>
              <a:t>Politiques, stratégies et cadre institutionnel, financement</a:t>
            </a:r>
          </a:p>
          <a:p>
            <a:r>
              <a:rPr lang="fr-FR" sz="2400" dirty="0">
                <a:solidFill>
                  <a:schemeClr val="accent1">
                    <a:lumMod val="50000"/>
                  </a:schemeClr>
                </a:solidFill>
              </a:rPr>
              <a:t>Prestation de soins de santé, préventifs et curatifs </a:t>
            </a:r>
          </a:p>
        </p:txBody>
      </p:sp>
    </p:spTree>
    <p:extLst>
      <p:ext uri="{BB962C8B-B14F-4D97-AF65-F5344CB8AC3E}">
        <p14:creationId xmlns:p14="http://schemas.microsoft.com/office/powerpoint/2010/main" val="179630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par>
                          <p:cTn id="19" fill="hold">
                            <p:stCondLst>
                              <p:cond delay="2000"/>
                            </p:stCondLst>
                            <p:childTnLst>
                              <p:par>
                                <p:cTn id="20" presetID="37" presetClass="entr" presetSubtype="0" fill="hold"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par>
                          <p:cTn id="26" fill="hold">
                            <p:stCondLst>
                              <p:cond delay="3000"/>
                            </p:stCondLst>
                            <p:childTnLst>
                              <p:par>
                                <p:cTn id="27" presetID="37" presetClass="entr" presetSubtype="0" fill="hold"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par>
                          <p:cTn id="33" fill="hold">
                            <p:stCondLst>
                              <p:cond delay="4000"/>
                            </p:stCondLst>
                            <p:childTnLst>
                              <p:par>
                                <p:cTn id="34" presetID="37" presetClass="entr" presetSubtype="0" fill="hold"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par>
                          <p:cTn id="40" fill="hold">
                            <p:stCondLst>
                              <p:cond delay="5000"/>
                            </p:stCondLst>
                            <p:childTnLst>
                              <p:par>
                                <p:cTn id="41" presetID="22" presetClass="entr" presetSubtype="8" fill="hold" nodeType="after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wipe(left)">
                                      <p:cBhvr>
                                        <p:cTn id="43" dur="500"/>
                                        <p:tgtEl>
                                          <p:spTgt spid="11">
                                            <p:txEl>
                                              <p:pRg st="0" end="0"/>
                                            </p:txEl>
                                          </p:spTgt>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wipe(left)">
                                      <p:cBhvr>
                                        <p:cTn id="47" dur="500"/>
                                        <p:tgtEl>
                                          <p:spTgt spid="11">
                                            <p:txEl>
                                              <p:pRg st="1" end="1"/>
                                            </p:txEl>
                                          </p:spTgt>
                                        </p:tgtEl>
                                      </p:cBhvr>
                                    </p:animEffect>
                                  </p:childTnLst>
                                </p:cTn>
                              </p:par>
                            </p:childTnLst>
                          </p:cTn>
                        </p:par>
                        <p:par>
                          <p:cTn id="48" fill="hold">
                            <p:stCondLst>
                              <p:cond delay="6000"/>
                            </p:stCondLst>
                            <p:childTnLst>
                              <p:par>
                                <p:cTn id="49" presetID="22" presetClass="entr" presetSubtype="8" fill="hold" nodeType="after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wipe(left)">
                                      <p:cBhvr>
                                        <p:cTn id="5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Cycle vicieux </a:t>
            </a:r>
            <a:r>
              <a:rPr lang="fr-FR" sz="2400" b="1" cap="small" dirty="0">
                <a:solidFill>
                  <a:srgbClr val="FFFFFF"/>
                </a:solidFill>
              </a:rPr>
              <a:t>infection – malnutrition </a:t>
            </a:r>
          </a:p>
        </p:txBody>
      </p:sp>
      <p:sp>
        <p:nvSpPr>
          <p:cNvPr id="11" name="Content Placeholder 2"/>
          <p:cNvSpPr>
            <a:spLocks noGrp="1"/>
          </p:cNvSpPr>
          <p:nvPr>
            <p:ph idx="1"/>
          </p:nvPr>
        </p:nvSpPr>
        <p:spPr>
          <a:xfrm>
            <a:off x="259060" y="1907007"/>
            <a:ext cx="2818836" cy="3496866"/>
          </a:xfrm>
          <a:noFill/>
        </p:spPr>
        <p:txBody>
          <a:bodyPr>
            <a:normAutofit lnSpcReduction="10000"/>
          </a:bodyPr>
          <a:lstStyle/>
          <a:p>
            <a:pPr marL="0" indent="0">
              <a:buNone/>
            </a:pPr>
            <a:r>
              <a:rPr lang="fr-FR" i="1" dirty="0"/>
              <a:t>La malnutrition augmente le risque d’infection et les infections peuvent entrainer la malnutrition</a:t>
            </a:r>
          </a:p>
        </p:txBody>
      </p:sp>
      <p:graphicFrame>
        <p:nvGraphicFramePr>
          <p:cNvPr id="3" name="Diagramme 2"/>
          <p:cNvGraphicFramePr/>
          <p:nvPr>
            <p:extLst>
              <p:ext uri="{D42A27DB-BD31-4B8C-83A1-F6EECF244321}">
                <p14:modId xmlns:p14="http://schemas.microsoft.com/office/powerpoint/2010/main" val="828885989"/>
              </p:ext>
            </p:extLst>
          </p:nvPr>
        </p:nvGraphicFramePr>
        <p:xfrm>
          <a:off x="3077895" y="1447800"/>
          <a:ext cx="6096000" cy="451904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6842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build="p"/>
      <p:bldGraphic spid="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VIH </a:t>
            </a:r>
            <a:r>
              <a:rPr lang="fr-FR" sz="2800" b="1" cap="small" dirty="0">
                <a:solidFill>
                  <a:srgbClr val="FFFFFF"/>
                </a:solidFill>
              </a:rPr>
              <a:t>– SIDA et la nutrition </a:t>
            </a:r>
          </a:p>
        </p:txBody>
      </p:sp>
      <p:sp>
        <p:nvSpPr>
          <p:cNvPr id="11" name="Content Placeholder 2">
            <a:extLst>
              <a:ext uri="{FF2B5EF4-FFF2-40B4-BE49-F238E27FC236}">
                <a16:creationId xmlns:a16="http://schemas.microsoft.com/office/drawing/2014/main" xmlns="" id="{96B7CFCE-E13E-F548-A1FE-AEBB5E4BCD70}"/>
              </a:ext>
            </a:extLst>
          </p:cNvPr>
          <p:cNvSpPr>
            <a:spLocks noGrp="1"/>
          </p:cNvSpPr>
          <p:nvPr>
            <p:ph idx="1"/>
          </p:nvPr>
        </p:nvSpPr>
        <p:spPr>
          <a:xfrm>
            <a:off x="177006" y="1395015"/>
            <a:ext cx="7886700" cy="1835189"/>
          </a:xfrm>
        </p:spPr>
        <p:txBody>
          <a:bodyPr>
            <a:normAutofit fontScale="85000" lnSpcReduction="10000"/>
          </a:bodyPr>
          <a:lstStyle/>
          <a:p>
            <a:r>
              <a:rPr lang="fr-FR" b="1" dirty="0"/>
              <a:t>L’insécurité alimentaire et la malnutrition </a:t>
            </a:r>
            <a:r>
              <a:rPr lang="fr-FR" dirty="0"/>
              <a:t>peuvent accélérer la progression vers des maladies liées au VIH, saper l’observance thérapeutique et </a:t>
            </a:r>
            <a:r>
              <a:rPr lang="fr-FR" dirty="0" smtClean="0"/>
              <a:t>la réaction </a:t>
            </a:r>
            <a:r>
              <a:rPr lang="fr-FR" dirty="0"/>
              <a:t>à la thérapie antirétrovirale et exacerber les impacts socio-économiques du </a:t>
            </a:r>
            <a:r>
              <a:rPr lang="fr-FR" dirty="0" smtClean="0"/>
              <a:t>virus</a:t>
            </a:r>
            <a:endParaRPr lang="fr-FR" dirty="0"/>
          </a:p>
        </p:txBody>
      </p:sp>
      <p:sp>
        <p:nvSpPr>
          <p:cNvPr id="18" name="TextBox 3">
            <a:extLst>
              <a:ext uri="{FF2B5EF4-FFF2-40B4-BE49-F238E27FC236}">
                <a16:creationId xmlns:a16="http://schemas.microsoft.com/office/drawing/2014/main" xmlns="" id="{816193DE-5930-504A-A56F-03A32DC6381E}"/>
              </a:ext>
            </a:extLst>
          </p:cNvPr>
          <p:cNvSpPr txBox="1"/>
          <p:nvPr/>
        </p:nvSpPr>
        <p:spPr>
          <a:xfrm>
            <a:off x="7299966" y="991001"/>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OPTIONNELLE</a:t>
            </a:r>
          </a:p>
        </p:txBody>
      </p:sp>
      <p:sp>
        <p:nvSpPr>
          <p:cNvPr id="3" name="Rectangle 2"/>
          <p:cNvSpPr/>
          <p:nvPr/>
        </p:nvSpPr>
        <p:spPr>
          <a:xfrm>
            <a:off x="333828" y="3295600"/>
            <a:ext cx="8617138" cy="2800767"/>
          </a:xfrm>
          <a:prstGeom prst="rect">
            <a:avLst/>
          </a:prstGeom>
        </p:spPr>
        <p:txBody>
          <a:bodyPr wrap="square">
            <a:spAutoFit/>
          </a:bodyPr>
          <a:lstStyle/>
          <a:p>
            <a:pPr marL="174625" lvl="1" indent="-174625">
              <a:buFont typeface="Arial" panose="020B0604020202020204" pitchFamily="34" charset="0"/>
              <a:buChar char="•"/>
            </a:pPr>
            <a:r>
              <a:rPr lang="fr-FR" sz="2200" b="1" dirty="0">
                <a:solidFill>
                  <a:schemeClr val="accent1">
                    <a:lumMod val="50000"/>
                  </a:schemeClr>
                </a:solidFill>
              </a:rPr>
              <a:t>Le VIH affaiblit l’état nutritionnel </a:t>
            </a:r>
            <a:r>
              <a:rPr lang="fr-FR" sz="2200" dirty="0">
                <a:solidFill>
                  <a:schemeClr val="accent1">
                    <a:lumMod val="50000"/>
                  </a:schemeClr>
                </a:solidFill>
              </a:rPr>
              <a:t>en compromettant le système immunitaire ainsi que la consommation, l’absorption et la mise en valeur des nutriments. </a:t>
            </a:r>
            <a:r>
              <a:rPr lang="fr-FR" sz="2200" b="1" dirty="0">
                <a:solidFill>
                  <a:schemeClr val="accent1">
                    <a:lumMod val="50000"/>
                  </a:schemeClr>
                </a:solidFill>
              </a:rPr>
              <a:t>La malnutrition peut aggraver les effets du VIH </a:t>
            </a:r>
            <a:r>
              <a:rPr lang="fr-FR" sz="2200" dirty="0">
                <a:solidFill>
                  <a:schemeClr val="accent1">
                    <a:lumMod val="50000"/>
                  </a:schemeClr>
                </a:solidFill>
              </a:rPr>
              <a:t>et accélérer l’évolution des maladies liées au VIH chez les personnes vivant avec le virus. </a:t>
            </a:r>
          </a:p>
          <a:p>
            <a:pPr marL="174625" lvl="1" indent="-174625">
              <a:buFont typeface="Arial" panose="020B0604020202020204" pitchFamily="34" charset="0"/>
              <a:buChar char="•"/>
            </a:pPr>
            <a:r>
              <a:rPr lang="fr-FR" sz="2200" b="1" dirty="0">
                <a:solidFill>
                  <a:schemeClr val="accent6">
                    <a:lumMod val="50000"/>
                  </a:schemeClr>
                </a:solidFill>
              </a:rPr>
              <a:t>L’infection à VIH affaiblit la sécurité alimentaire </a:t>
            </a:r>
            <a:r>
              <a:rPr lang="fr-FR" sz="2200" dirty="0">
                <a:solidFill>
                  <a:schemeClr val="accent6">
                    <a:lumMod val="50000"/>
                  </a:schemeClr>
                </a:solidFill>
              </a:rPr>
              <a:t>en réduisant la capacité de travail et la productivité et en compromettant les moyens d’existence des ménages.</a:t>
            </a:r>
            <a:endParaRPr lang="x-none" sz="2200" dirty="0">
              <a:solidFill>
                <a:schemeClr val="accent6">
                  <a:lumMod val="50000"/>
                </a:schemeClr>
              </a:solidFill>
            </a:endParaRPr>
          </a:p>
        </p:txBody>
      </p:sp>
    </p:spTree>
    <p:extLst>
      <p:ext uri="{BB962C8B-B14F-4D97-AF65-F5344CB8AC3E}">
        <p14:creationId xmlns:p14="http://schemas.microsoft.com/office/powerpoint/2010/main" val="204869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dissolve">
                                      <p:cBhvr>
                                        <p:cTn id="15" dur="500"/>
                                        <p:tgtEl>
                                          <p:spTgt spid="11">
                                            <p:txEl>
                                              <p:pRg st="0" end="0"/>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heckerboard(across)">
                                      <p:cBhvr>
                                        <p:cTn id="19" dur="500"/>
                                        <p:tgtEl>
                                          <p:spTgt spid="3">
                                            <p:txEl>
                                              <p:pRg st="0" end="0"/>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heckerboard(across)">
                                      <p:cBhvr>
                                        <p:cTn id="2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7359"/>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C</a:t>
            </a:r>
            <a:r>
              <a:rPr lang="fr-FR" sz="2400" b="1" cap="small" dirty="0" smtClean="0">
                <a:solidFill>
                  <a:srgbClr val="FFFFFF"/>
                </a:solidFill>
              </a:rPr>
              <a:t>ycle </a:t>
            </a:r>
            <a:r>
              <a:rPr lang="fr-FR" sz="2400" b="1" cap="small" dirty="0">
                <a:solidFill>
                  <a:srgbClr val="FFFFFF"/>
                </a:solidFill>
              </a:rPr>
              <a:t>intergénérationnel de la sous-nutrition</a:t>
            </a:r>
          </a:p>
        </p:txBody>
      </p:sp>
      <p:sp>
        <p:nvSpPr>
          <p:cNvPr id="5" name="Rectangle 4"/>
          <p:cNvSpPr/>
          <p:nvPr/>
        </p:nvSpPr>
        <p:spPr>
          <a:xfrm>
            <a:off x="315117" y="3017792"/>
            <a:ext cx="8548914" cy="3170099"/>
          </a:xfrm>
          <a:prstGeom prst="rect">
            <a:avLst/>
          </a:prstGeom>
        </p:spPr>
        <p:txBody>
          <a:bodyPr wrap="square">
            <a:spAutoFit/>
          </a:bodyPr>
          <a:lstStyle/>
          <a:p>
            <a:pPr marL="171450" lvl="0" indent="-171450" eaLnBrk="0" hangingPunct="0">
              <a:buFont typeface="Arial" panose="020B0604020202020204" pitchFamily="34" charset="0"/>
              <a:buChar char="•"/>
            </a:pPr>
            <a:r>
              <a:rPr lang="fr-FR" sz="2000" b="1" dirty="0" smtClean="0">
                <a:solidFill>
                  <a:schemeClr val="accent3">
                    <a:lumMod val="50000"/>
                  </a:schemeClr>
                </a:solidFill>
              </a:rPr>
              <a:t>Les </a:t>
            </a:r>
            <a:r>
              <a:rPr lang="fr-FR" sz="2000" b="1" dirty="0">
                <a:solidFill>
                  <a:schemeClr val="accent3">
                    <a:lumMod val="50000"/>
                  </a:schemeClr>
                </a:solidFill>
              </a:rPr>
              <a:t>grossesses précoces </a:t>
            </a:r>
            <a:r>
              <a:rPr lang="fr-FR" sz="2000" b="1" dirty="0" smtClean="0">
                <a:solidFill>
                  <a:schemeClr val="accent3">
                    <a:lumMod val="50000"/>
                  </a:schemeClr>
                </a:solidFill>
              </a:rPr>
              <a:t>ou tardives </a:t>
            </a:r>
            <a:r>
              <a:rPr lang="fr-FR" sz="2000" b="1" dirty="0">
                <a:solidFill>
                  <a:schemeClr val="accent3">
                    <a:lumMod val="50000"/>
                  </a:schemeClr>
                </a:solidFill>
              </a:rPr>
              <a:t>présentent des risques pour la mère et </a:t>
            </a:r>
            <a:r>
              <a:rPr lang="fr-FR" sz="2000" b="1" dirty="0" smtClean="0">
                <a:solidFill>
                  <a:schemeClr val="accent3">
                    <a:lumMod val="50000"/>
                  </a:schemeClr>
                </a:solidFill>
              </a:rPr>
              <a:t>l'enfant</a:t>
            </a:r>
            <a:endParaRPr lang="fr-FR" sz="2000" b="1" dirty="0">
              <a:solidFill>
                <a:schemeClr val="accent3">
                  <a:lumMod val="50000"/>
                </a:schemeClr>
              </a:solidFill>
            </a:endParaRPr>
          </a:p>
          <a:p>
            <a:pPr marL="171450" lvl="0" indent="-171450" eaLnBrk="0" hangingPunct="0">
              <a:buFont typeface="Arial" panose="020B0604020202020204" pitchFamily="34" charset="0"/>
              <a:buChar char="•"/>
            </a:pPr>
            <a:r>
              <a:rPr lang="fr-FR" sz="2000" b="1" dirty="0">
                <a:solidFill>
                  <a:schemeClr val="accent6">
                    <a:lumMod val="50000"/>
                  </a:schemeClr>
                </a:solidFill>
              </a:rPr>
              <a:t>Les carences alimentaires pendant la grossesse entraînent une mauvaise croissance intra-utérine, un faible poids à la naissance et un développement des enfants en dessous de la </a:t>
            </a:r>
            <a:r>
              <a:rPr lang="fr-FR" sz="2000" b="1" dirty="0" smtClean="0">
                <a:solidFill>
                  <a:schemeClr val="accent6">
                    <a:lumMod val="50000"/>
                  </a:schemeClr>
                </a:solidFill>
              </a:rPr>
              <a:t>norme</a:t>
            </a:r>
            <a:endParaRPr lang="fr-FR" sz="2000" b="1" dirty="0">
              <a:solidFill>
                <a:schemeClr val="accent6">
                  <a:lumMod val="50000"/>
                </a:schemeClr>
              </a:solidFill>
            </a:endParaRPr>
          </a:p>
          <a:p>
            <a:pPr marL="171450" lvl="0" indent="-171450" eaLnBrk="0" hangingPunct="0">
              <a:buFont typeface="Arial" panose="020B0604020202020204" pitchFamily="34" charset="0"/>
              <a:buChar char="•"/>
            </a:pPr>
            <a:r>
              <a:rPr lang="fr-FR" sz="2000" b="1" dirty="0">
                <a:solidFill>
                  <a:schemeClr val="accent1">
                    <a:lumMod val="75000"/>
                  </a:schemeClr>
                </a:solidFill>
              </a:rPr>
              <a:t>Le paludisme pendant la grossesse augmente le risque de fausse couche et le faible poids à la </a:t>
            </a:r>
            <a:r>
              <a:rPr lang="fr-FR" sz="2000" b="1" dirty="0" smtClean="0">
                <a:solidFill>
                  <a:schemeClr val="accent1">
                    <a:lumMod val="75000"/>
                  </a:schemeClr>
                </a:solidFill>
              </a:rPr>
              <a:t>naissance</a:t>
            </a:r>
            <a:endParaRPr lang="fr-FR" sz="2000" b="1" dirty="0">
              <a:solidFill>
                <a:schemeClr val="accent1">
                  <a:lumMod val="75000"/>
                </a:schemeClr>
              </a:solidFill>
            </a:endParaRPr>
          </a:p>
          <a:p>
            <a:pPr marL="171450" lvl="0" indent="-171450" eaLnBrk="0" hangingPunct="0">
              <a:buFont typeface="Arial" panose="020B0604020202020204" pitchFamily="34" charset="0"/>
              <a:buChar char="•"/>
            </a:pPr>
            <a:r>
              <a:rPr lang="fr-FR" sz="2000" b="1" dirty="0">
                <a:solidFill>
                  <a:schemeClr val="accent3">
                    <a:lumMod val="75000"/>
                  </a:schemeClr>
                </a:solidFill>
              </a:rPr>
              <a:t>L'insuffisance des soins en matière de santé reproductive contribue à la morbidité maternelle et néonatale et augmente la mortalité en cas </a:t>
            </a:r>
            <a:r>
              <a:rPr lang="fr-FR" sz="2000" b="1" dirty="0" smtClean="0">
                <a:solidFill>
                  <a:schemeClr val="accent3">
                    <a:lumMod val="75000"/>
                  </a:schemeClr>
                </a:solidFill>
              </a:rPr>
              <a:t>d'urgence</a:t>
            </a:r>
            <a:endParaRPr lang="fr-FR" sz="2000" b="1" dirty="0">
              <a:solidFill>
                <a:schemeClr val="accent3">
                  <a:lumMod val="75000"/>
                </a:schemeClr>
              </a:solidFill>
            </a:endParaRPr>
          </a:p>
        </p:txBody>
      </p:sp>
      <p:sp>
        <p:nvSpPr>
          <p:cNvPr id="6" name="Rectangle 5"/>
          <p:cNvSpPr/>
          <p:nvPr/>
        </p:nvSpPr>
        <p:spPr>
          <a:xfrm>
            <a:off x="315117" y="1257331"/>
            <a:ext cx="8548914" cy="1569660"/>
          </a:xfrm>
          <a:prstGeom prst="rect">
            <a:avLst/>
          </a:prstGeom>
        </p:spPr>
        <p:txBody>
          <a:bodyPr wrap="square">
            <a:spAutoFit/>
          </a:bodyPr>
          <a:lstStyle/>
          <a:p>
            <a:r>
              <a:rPr lang="fr-FR" sz="2400" b="1" dirty="0">
                <a:solidFill>
                  <a:schemeClr val="accent1">
                    <a:lumMod val="50000"/>
                  </a:schemeClr>
                </a:solidFill>
              </a:rPr>
              <a:t>L’état de santé et la nutrition des mères ont des répercussions importantes sur la santé, le bien-être et la nutrition des nourrissons perpétuant le </a:t>
            </a:r>
            <a:r>
              <a:rPr lang="fr-FR" sz="2400" b="1" dirty="0">
                <a:solidFill>
                  <a:schemeClr val="accent6">
                    <a:lumMod val="50000"/>
                  </a:schemeClr>
                </a:solidFill>
              </a:rPr>
              <a:t>cycle intergénérationnel de la malnutrition</a:t>
            </a:r>
          </a:p>
        </p:txBody>
      </p:sp>
    </p:spTree>
    <p:extLst>
      <p:ext uri="{BB962C8B-B14F-4D97-AF65-F5344CB8AC3E}">
        <p14:creationId xmlns:p14="http://schemas.microsoft.com/office/powerpoint/2010/main" val="296441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par>
                          <p:cTn id="16" fill="hold">
                            <p:stCondLst>
                              <p:cond delay="1500"/>
                            </p:stCondLst>
                            <p:childTnLst>
                              <p:par>
                                <p:cTn id="17" presetID="14" presetClass="entr" presetSubtype="5"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randombar(vertical)">
                                      <p:cBhvr>
                                        <p:cTn id="19" dur="500"/>
                                        <p:tgtEl>
                                          <p:spTgt spid="5">
                                            <p:txEl>
                                              <p:pRg st="0" end="0"/>
                                            </p:txEl>
                                          </p:spTgt>
                                        </p:tgtEl>
                                      </p:cBhvr>
                                    </p:animEffect>
                                  </p:childTnLst>
                                </p:cTn>
                              </p:par>
                            </p:childTnLst>
                          </p:cTn>
                        </p:par>
                        <p:par>
                          <p:cTn id="20" fill="hold">
                            <p:stCondLst>
                              <p:cond delay="2000"/>
                            </p:stCondLst>
                            <p:childTnLst>
                              <p:par>
                                <p:cTn id="21" presetID="14" presetClass="entr" presetSubtype="5"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randombar(vertical)">
                                      <p:cBhvr>
                                        <p:cTn id="23" dur="500"/>
                                        <p:tgtEl>
                                          <p:spTgt spid="5">
                                            <p:txEl>
                                              <p:pRg st="1" end="1"/>
                                            </p:txEl>
                                          </p:spTgt>
                                        </p:tgtEl>
                                      </p:cBhvr>
                                    </p:animEffect>
                                  </p:childTnLst>
                                </p:cTn>
                              </p:par>
                            </p:childTnLst>
                          </p:cTn>
                        </p:par>
                        <p:par>
                          <p:cTn id="24" fill="hold">
                            <p:stCondLst>
                              <p:cond delay="2500"/>
                            </p:stCondLst>
                            <p:childTnLst>
                              <p:par>
                                <p:cTn id="25" presetID="14" presetClass="entr" presetSubtype="5"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randombar(vertical)">
                                      <p:cBhvr>
                                        <p:cTn id="27" dur="500"/>
                                        <p:tgtEl>
                                          <p:spTgt spid="5">
                                            <p:txEl>
                                              <p:pRg st="2" end="2"/>
                                            </p:txEl>
                                          </p:spTgt>
                                        </p:tgtEl>
                                      </p:cBhvr>
                                    </p:animEffect>
                                  </p:childTnLst>
                                </p:cTn>
                              </p:par>
                            </p:childTnLst>
                          </p:cTn>
                        </p:par>
                        <p:par>
                          <p:cTn id="28" fill="hold">
                            <p:stCondLst>
                              <p:cond delay="3000"/>
                            </p:stCondLst>
                            <p:childTnLst>
                              <p:par>
                                <p:cTn id="29" presetID="14" presetClass="entr" presetSubtype="5" fill="hold" nodeType="after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randombar(vertical)">
                                      <p:cBhvr>
                                        <p:cTn id="3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1192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Santé et nutrition, opportunités</a:t>
            </a:r>
          </a:p>
        </p:txBody>
      </p:sp>
      <p:sp>
        <p:nvSpPr>
          <p:cNvPr id="11" name="Content Placeholder 4">
            <a:extLst>
              <a:ext uri="{FF2B5EF4-FFF2-40B4-BE49-F238E27FC236}">
                <a16:creationId xmlns:a16="http://schemas.microsoft.com/office/drawing/2014/main" xmlns="" id="{99EA0BD6-0A8A-8641-8F86-CA2EC7A088C3}"/>
              </a:ext>
            </a:extLst>
          </p:cNvPr>
          <p:cNvSpPr>
            <a:spLocks noGrp="1"/>
          </p:cNvSpPr>
          <p:nvPr>
            <p:ph idx="1"/>
          </p:nvPr>
        </p:nvSpPr>
        <p:spPr>
          <a:xfrm>
            <a:off x="628650" y="1247368"/>
            <a:ext cx="7886700" cy="4854494"/>
          </a:xfrm>
        </p:spPr>
        <p:txBody>
          <a:bodyPr>
            <a:noAutofit/>
          </a:bodyPr>
          <a:lstStyle/>
          <a:p>
            <a:r>
              <a:rPr lang="fr-FR" sz="2000" b="1" dirty="0">
                <a:solidFill>
                  <a:schemeClr val="accent1">
                    <a:lumMod val="50000"/>
                  </a:schemeClr>
                </a:solidFill>
              </a:rPr>
              <a:t>Prévention et traitement des maladies courantes ou chroniques et autres activités préventives pendant l'enfance (vaccinations...)</a:t>
            </a:r>
          </a:p>
          <a:p>
            <a:r>
              <a:rPr lang="fr-FR" sz="2000" b="1" dirty="0">
                <a:solidFill>
                  <a:schemeClr val="accent4">
                    <a:lumMod val="75000"/>
                  </a:schemeClr>
                </a:solidFill>
              </a:rPr>
              <a:t>Supplémentation (vitamines / minéraux) pour les femmes enceintes et/ou allaitantes et les enfants de moins de 5 ans et déparasitage  </a:t>
            </a:r>
          </a:p>
          <a:p>
            <a:r>
              <a:rPr lang="fr-FR" sz="2000" b="1" dirty="0">
                <a:solidFill>
                  <a:schemeClr val="accent5">
                    <a:lumMod val="50000"/>
                  </a:schemeClr>
                </a:solidFill>
              </a:rPr>
              <a:t>Détection et traitement précoces de la malnutrition aiguë </a:t>
            </a:r>
          </a:p>
          <a:p>
            <a:r>
              <a:rPr lang="fr-FR" sz="2000" b="1" dirty="0">
                <a:solidFill>
                  <a:schemeClr val="accent6">
                    <a:lumMod val="50000"/>
                  </a:schemeClr>
                </a:solidFill>
              </a:rPr>
              <a:t>Services de planification </a:t>
            </a:r>
            <a:r>
              <a:rPr lang="fr-FR" sz="2000" b="1" dirty="0" smtClean="0">
                <a:solidFill>
                  <a:schemeClr val="accent6">
                    <a:lumMod val="50000"/>
                  </a:schemeClr>
                </a:solidFill>
              </a:rPr>
              <a:t>familiale</a:t>
            </a:r>
            <a:endParaRPr lang="fr-FR" sz="2000" b="1" dirty="0">
              <a:solidFill>
                <a:schemeClr val="accent6">
                  <a:lumMod val="50000"/>
                </a:schemeClr>
              </a:solidFill>
            </a:endParaRPr>
          </a:p>
          <a:p>
            <a:r>
              <a:rPr lang="fr-FR" sz="2000" b="1" dirty="0">
                <a:solidFill>
                  <a:schemeClr val="accent1">
                    <a:lumMod val="75000"/>
                  </a:schemeClr>
                </a:solidFill>
              </a:rPr>
              <a:t>Soins psychologiques </a:t>
            </a:r>
          </a:p>
          <a:p>
            <a:r>
              <a:rPr lang="fr-FR" sz="2000" b="1" dirty="0">
                <a:solidFill>
                  <a:schemeClr val="accent2">
                    <a:lumMod val="50000"/>
                  </a:schemeClr>
                </a:solidFill>
              </a:rPr>
              <a:t>Journées de la santé des enfants : campagnes pour des interventions en matière de nutrition et de santé</a:t>
            </a:r>
          </a:p>
          <a:p>
            <a:r>
              <a:rPr lang="fr-FR" sz="2000" b="1" dirty="0">
                <a:solidFill>
                  <a:schemeClr val="accent1">
                    <a:lumMod val="50000"/>
                  </a:schemeClr>
                </a:solidFill>
              </a:rPr>
              <a:t>Coordination de la mobilisation sociale et des campagnes de sensibilisation sur la reconnaissance de la maladie et de la malnutrition et de leurs </a:t>
            </a:r>
            <a:r>
              <a:rPr lang="fr-FR" sz="2000" b="1" dirty="0" smtClean="0">
                <a:solidFill>
                  <a:schemeClr val="accent1">
                    <a:lumMod val="50000"/>
                  </a:schemeClr>
                </a:solidFill>
              </a:rPr>
              <a:t>causes</a:t>
            </a:r>
            <a:endParaRPr lang="fr-FR" sz="2000" b="1" dirty="0">
              <a:solidFill>
                <a:schemeClr val="accent1">
                  <a:lumMod val="50000"/>
                </a:schemeClr>
              </a:solidFill>
            </a:endParaRPr>
          </a:p>
        </p:txBody>
      </p:sp>
    </p:spTree>
    <p:extLst>
      <p:ext uri="{BB962C8B-B14F-4D97-AF65-F5344CB8AC3E}">
        <p14:creationId xmlns:p14="http://schemas.microsoft.com/office/powerpoint/2010/main" val="42826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43" presetClass="entr" presetSubtype="0"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
                                        <p:tgtEl>
                                          <p:spTgt spid="11">
                                            <p:txEl>
                                              <p:pRg st="0" end="0"/>
                                            </p:txEl>
                                          </p:spTgt>
                                        </p:tgtEl>
                                      </p:cBhvr>
                                    </p:animEffect>
                                    <p:anim calcmode="lin" valueType="num">
                                      <p:cBhvr>
                                        <p:cTn id="16"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400" fill="hold"/>
                                        <p:tgtEl>
                                          <p:spTgt spid="11">
                                            <p:txEl>
                                              <p:pRg st="0" end="0"/>
                                            </p:txEl>
                                          </p:spTgt>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1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1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0" fill="hold">
                            <p:stCondLst>
                              <p:cond delay="2000"/>
                            </p:stCondLst>
                            <p:childTnLst>
                              <p:par>
                                <p:cTn id="21" presetID="43" presetClass="entr" presetSubtype="0"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100"/>
                                        <p:tgtEl>
                                          <p:spTgt spid="11">
                                            <p:txEl>
                                              <p:pRg st="1" end="1"/>
                                            </p:txEl>
                                          </p:spTgt>
                                        </p:tgtEl>
                                      </p:cBhvr>
                                    </p:animEffect>
                                    <p:anim calcmode="lin" valueType="num">
                                      <p:cBhvr>
                                        <p:cTn id="24" dur="4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25" dur="400" fill="hold"/>
                                        <p:tgtEl>
                                          <p:spTgt spid="11">
                                            <p:txEl>
                                              <p:pRg st="1" end="1"/>
                                            </p:txEl>
                                          </p:spTgt>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11">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11">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8" fill="hold">
                            <p:stCondLst>
                              <p:cond delay="3000"/>
                            </p:stCondLst>
                            <p:childTnLst>
                              <p:par>
                                <p:cTn id="29" presetID="43" presetClass="entr" presetSubtype="0" fill="hold" nodeType="afterEffect">
                                  <p:stCondLst>
                                    <p:cond delay="0"/>
                                  </p:stCondLst>
                                  <p:childTnLst>
                                    <p:set>
                                      <p:cBhvr>
                                        <p:cTn id="30" dur="1" fill="hold">
                                          <p:stCondLst>
                                            <p:cond delay="0"/>
                                          </p:stCondLst>
                                        </p:cTn>
                                        <p:tgtEl>
                                          <p:spTgt spid="11">
                                            <p:txEl>
                                              <p:pRg st="2" end="2"/>
                                            </p:txEl>
                                          </p:spTgt>
                                        </p:tgtEl>
                                        <p:attrNameLst>
                                          <p:attrName>style.visibility</p:attrName>
                                        </p:attrNameLst>
                                      </p:cBhvr>
                                      <p:to>
                                        <p:strVal val="visible"/>
                                      </p:to>
                                    </p:set>
                                    <p:animEffect transition="in" filter="fade">
                                      <p:cBhvr>
                                        <p:cTn id="31" dur="100"/>
                                        <p:tgtEl>
                                          <p:spTgt spid="11">
                                            <p:txEl>
                                              <p:pRg st="2" end="2"/>
                                            </p:txEl>
                                          </p:spTgt>
                                        </p:tgtEl>
                                      </p:cBhvr>
                                    </p:animEffect>
                                    <p:anim calcmode="lin" valueType="num">
                                      <p:cBhvr>
                                        <p:cTn id="32" dur="4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33" dur="400" fill="hold"/>
                                        <p:tgtEl>
                                          <p:spTgt spid="11">
                                            <p:txEl>
                                              <p:pRg st="2" end="2"/>
                                            </p:txEl>
                                          </p:spTgt>
                                        </p:tgtEl>
                                        <p:attrNameLst>
                                          <p:attrName>ppt_y</p:attrName>
                                        </p:attrNameLst>
                                      </p:cBhvr>
                                      <p:tavLst>
                                        <p:tav tm="0">
                                          <p:val>
                                            <p:strVal val="#ppt_y+0.31"/>
                                          </p:val>
                                        </p:tav>
                                        <p:tav tm="100000">
                                          <p:val>
                                            <p:strVal val="#ppt_y+0.31"/>
                                          </p:val>
                                        </p:tav>
                                      </p:tavLst>
                                    </p:anim>
                                    <p:anim calcmode="lin" valueType="num">
                                      <p:cBhvr>
                                        <p:cTn id="34" dur="600" decel="50000" fill="hold">
                                          <p:stCondLst>
                                            <p:cond delay="400"/>
                                          </p:stCondLst>
                                        </p:cTn>
                                        <p:tgtEl>
                                          <p:spTgt spid="11">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5" dur="600" decel="50000" fill="hold">
                                          <p:stCondLst>
                                            <p:cond delay="400"/>
                                          </p:stCondLst>
                                        </p:cTn>
                                        <p:tgtEl>
                                          <p:spTgt spid="11">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6" fill="hold">
                            <p:stCondLst>
                              <p:cond delay="4000"/>
                            </p:stCondLst>
                            <p:childTnLst>
                              <p:par>
                                <p:cTn id="37" presetID="43" presetClass="entr" presetSubtype="0" fill="hold" nodeType="after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animEffect transition="in" filter="fade">
                                      <p:cBhvr>
                                        <p:cTn id="39" dur="100"/>
                                        <p:tgtEl>
                                          <p:spTgt spid="11">
                                            <p:txEl>
                                              <p:pRg st="3" end="3"/>
                                            </p:txEl>
                                          </p:spTgt>
                                        </p:tgtEl>
                                      </p:cBhvr>
                                    </p:animEffect>
                                    <p:anim calcmode="lin" valueType="num">
                                      <p:cBhvr>
                                        <p:cTn id="40" dur="4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41" dur="400" fill="hold"/>
                                        <p:tgtEl>
                                          <p:spTgt spid="11">
                                            <p:txEl>
                                              <p:pRg st="3" end="3"/>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11">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11">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4" fill="hold">
                            <p:stCondLst>
                              <p:cond delay="5000"/>
                            </p:stCondLst>
                            <p:childTnLst>
                              <p:par>
                                <p:cTn id="45" presetID="43" presetClass="entr" presetSubtype="0" fill="hold" nodeType="after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fade">
                                      <p:cBhvr>
                                        <p:cTn id="47" dur="100"/>
                                        <p:tgtEl>
                                          <p:spTgt spid="11">
                                            <p:txEl>
                                              <p:pRg st="4" end="4"/>
                                            </p:txEl>
                                          </p:spTgt>
                                        </p:tgtEl>
                                      </p:cBhvr>
                                    </p:animEffect>
                                    <p:anim calcmode="lin" valueType="num">
                                      <p:cBhvr>
                                        <p:cTn id="48" dur="4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49" dur="400" fill="hold"/>
                                        <p:tgtEl>
                                          <p:spTgt spid="11">
                                            <p:txEl>
                                              <p:pRg st="4" end="4"/>
                                            </p:txEl>
                                          </p:spTgt>
                                        </p:tgtEl>
                                        <p:attrNameLst>
                                          <p:attrName>ppt_y</p:attrName>
                                        </p:attrNameLst>
                                      </p:cBhvr>
                                      <p:tavLst>
                                        <p:tav tm="0">
                                          <p:val>
                                            <p:strVal val="#ppt_y+0.31"/>
                                          </p:val>
                                        </p:tav>
                                        <p:tav tm="100000">
                                          <p:val>
                                            <p:strVal val="#ppt_y+0.31"/>
                                          </p:val>
                                        </p:tav>
                                      </p:tavLst>
                                    </p:anim>
                                    <p:anim calcmode="lin" valueType="num">
                                      <p:cBhvr>
                                        <p:cTn id="50" dur="600" decel="50000" fill="hold">
                                          <p:stCondLst>
                                            <p:cond delay="400"/>
                                          </p:stCondLst>
                                        </p:cTn>
                                        <p:tgtEl>
                                          <p:spTgt spid="11">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1" dur="600" decel="50000" fill="hold">
                                          <p:stCondLst>
                                            <p:cond delay="400"/>
                                          </p:stCondLst>
                                        </p:cTn>
                                        <p:tgtEl>
                                          <p:spTgt spid="11">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2" fill="hold">
                            <p:stCondLst>
                              <p:cond delay="6000"/>
                            </p:stCondLst>
                            <p:childTnLst>
                              <p:par>
                                <p:cTn id="53" presetID="43" presetClass="entr" presetSubtype="0" fill="hold" nodeType="after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animEffect transition="in" filter="fade">
                                      <p:cBhvr>
                                        <p:cTn id="55" dur="100"/>
                                        <p:tgtEl>
                                          <p:spTgt spid="11">
                                            <p:txEl>
                                              <p:pRg st="5" end="5"/>
                                            </p:txEl>
                                          </p:spTgt>
                                        </p:tgtEl>
                                      </p:cBhvr>
                                    </p:animEffect>
                                    <p:anim calcmode="lin" valueType="num">
                                      <p:cBhvr>
                                        <p:cTn id="56" dur="4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57" dur="400" fill="hold"/>
                                        <p:tgtEl>
                                          <p:spTgt spid="11">
                                            <p:txEl>
                                              <p:pRg st="5" end="5"/>
                                            </p:txEl>
                                          </p:spTgt>
                                        </p:tgtEl>
                                        <p:attrNameLst>
                                          <p:attrName>ppt_y</p:attrName>
                                        </p:attrNameLst>
                                      </p:cBhvr>
                                      <p:tavLst>
                                        <p:tav tm="0">
                                          <p:val>
                                            <p:strVal val="#ppt_y+0.31"/>
                                          </p:val>
                                        </p:tav>
                                        <p:tav tm="100000">
                                          <p:val>
                                            <p:strVal val="#ppt_y+0.31"/>
                                          </p:val>
                                        </p:tav>
                                      </p:tavLst>
                                    </p:anim>
                                    <p:anim calcmode="lin" valueType="num">
                                      <p:cBhvr>
                                        <p:cTn id="58" dur="600" decel="50000" fill="hold">
                                          <p:stCondLst>
                                            <p:cond delay="400"/>
                                          </p:stCondLst>
                                        </p:cTn>
                                        <p:tgtEl>
                                          <p:spTgt spid="11">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9" dur="600" decel="50000" fill="hold">
                                          <p:stCondLst>
                                            <p:cond delay="400"/>
                                          </p:stCondLst>
                                        </p:cTn>
                                        <p:tgtEl>
                                          <p:spTgt spid="11">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0" fill="hold">
                            <p:stCondLst>
                              <p:cond delay="7000"/>
                            </p:stCondLst>
                            <p:childTnLst>
                              <p:par>
                                <p:cTn id="61" presetID="43" presetClass="entr" presetSubtype="0" fill="hold" nodeType="afterEffect">
                                  <p:stCondLst>
                                    <p:cond delay="0"/>
                                  </p:stCondLst>
                                  <p:childTnLst>
                                    <p:set>
                                      <p:cBhvr>
                                        <p:cTn id="62" dur="1" fill="hold">
                                          <p:stCondLst>
                                            <p:cond delay="0"/>
                                          </p:stCondLst>
                                        </p:cTn>
                                        <p:tgtEl>
                                          <p:spTgt spid="11">
                                            <p:txEl>
                                              <p:pRg st="6" end="6"/>
                                            </p:txEl>
                                          </p:spTgt>
                                        </p:tgtEl>
                                        <p:attrNameLst>
                                          <p:attrName>style.visibility</p:attrName>
                                        </p:attrNameLst>
                                      </p:cBhvr>
                                      <p:to>
                                        <p:strVal val="visible"/>
                                      </p:to>
                                    </p:set>
                                    <p:animEffect transition="in" filter="fade">
                                      <p:cBhvr>
                                        <p:cTn id="63" dur="100"/>
                                        <p:tgtEl>
                                          <p:spTgt spid="11">
                                            <p:txEl>
                                              <p:pRg st="6" end="6"/>
                                            </p:txEl>
                                          </p:spTgt>
                                        </p:tgtEl>
                                      </p:cBhvr>
                                    </p:animEffect>
                                    <p:anim calcmode="lin" valueType="num">
                                      <p:cBhvr>
                                        <p:cTn id="64" dur="4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65" dur="400" fill="hold"/>
                                        <p:tgtEl>
                                          <p:spTgt spid="11">
                                            <p:txEl>
                                              <p:pRg st="6" end="6"/>
                                            </p:txEl>
                                          </p:spTgt>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11">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11">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5652"/>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Eau, hygiène et assainissement et nutrition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3990" y="1202267"/>
            <a:ext cx="7438568" cy="4959045"/>
          </a:xfrm>
          <a:prstGeom prst="rect">
            <a:avLst/>
          </a:prstGeom>
        </p:spPr>
      </p:pic>
    </p:spTree>
    <p:extLst>
      <p:ext uri="{BB962C8B-B14F-4D97-AF65-F5344CB8AC3E}">
        <p14:creationId xmlns:p14="http://schemas.microsoft.com/office/powerpoint/2010/main" val="481067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2585"/>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Liens entre EHA et la sous-nutrition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3" y="1269999"/>
            <a:ext cx="9063591" cy="4301067"/>
          </a:xfrm>
          <a:prstGeom prst="rect">
            <a:avLst/>
          </a:prstGeom>
        </p:spPr>
      </p:pic>
    </p:spTree>
    <p:extLst>
      <p:ext uri="{BB962C8B-B14F-4D97-AF65-F5344CB8AC3E}">
        <p14:creationId xmlns:p14="http://schemas.microsoft.com/office/powerpoint/2010/main" val="271046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5405"/>
            <a:ext cx="4787677" cy="830997"/>
          </a:xfrm>
          <a:prstGeom prst="rect">
            <a:avLst/>
          </a:prstGeom>
          <a:noFill/>
        </p:spPr>
        <p:txBody>
          <a:bodyPr wrap="square" rtlCol="0">
            <a:spAutoFit/>
          </a:bodyPr>
          <a:lstStyle/>
          <a:p>
            <a:pPr defTabSz="363538">
              <a:tabLst>
                <a:tab pos="903288" algn="l"/>
                <a:tab pos="1077913" algn="l"/>
              </a:tabLst>
            </a:pPr>
            <a:r>
              <a:rPr lang="fr-FR" sz="2400" b="1" cap="small" dirty="0" smtClean="0">
                <a:solidFill>
                  <a:srgbClr val="FFFFFF"/>
                </a:solidFill>
              </a:rPr>
              <a:t>Secteur </a:t>
            </a:r>
            <a:r>
              <a:rPr lang="fr-FR" sz="2400" b="1" cap="small" dirty="0">
                <a:solidFill>
                  <a:srgbClr val="FFFFFF"/>
                </a:solidFill>
              </a:rPr>
              <a:t>EHA et la nutrition, opportunités </a:t>
            </a:r>
          </a:p>
        </p:txBody>
      </p:sp>
      <p:sp>
        <p:nvSpPr>
          <p:cNvPr id="11" name="Content Placeholder 4">
            <a:extLst>
              <a:ext uri="{FF2B5EF4-FFF2-40B4-BE49-F238E27FC236}">
                <a16:creationId xmlns:a16="http://schemas.microsoft.com/office/drawing/2014/main" xmlns="" id="{99EA0BD6-0A8A-8641-8F86-CA2EC7A088C3}"/>
              </a:ext>
            </a:extLst>
          </p:cNvPr>
          <p:cNvSpPr>
            <a:spLocks noGrp="1"/>
          </p:cNvSpPr>
          <p:nvPr>
            <p:ph idx="1"/>
          </p:nvPr>
        </p:nvSpPr>
        <p:spPr>
          <a:xfrm>
            <a:off x="187719" y="1418253"/>
            <a:ext cx="5249635" cy="1944128"/>
          </a:xfrm>
        </p:spPr>
        <p:txBody>
          <a:bodyPr>
            <a:noAutofit/>
          </a:bodyPr>
          <a:lstStyle/>
          <a:p>
            <a:r>
              <a:rPr lang="fr-FR" b="1" dirty="0">
                <a:solidFill>
                  <a:schemeClr val="accent1">
                    <a:lumMod val="50000"/>
                  </a:schemeClr>
                </a:solidFill>
              </a:rPr>
              <a:t>Donner la priorité aux programmes EHA dans les zones à forte vulnérabilité nutritionnelle </a:t>
            </a:r>
          </a:p>
        </p:txBody>
      </p:sp>
      <p:pic>
        <p:nvPicPr>
          <p:cNvPr id="3" name="Image 2"/>
          <p:cNvPicPr>
            <a:picLocks noChangeAspect="1"/>
          </p:cNvPicPr>
          <p:nvPr/>
        </p:nvPicPr>
        <p:blipFill rotWithShape="1">
          <a:blip r:embed="rId5">
            <a:extLst>
              <a:ext uri="{28A0092B-C50C-407E-A947-70E740481C1C}">
                <a14:useLocalDpi xmlns:a14="http://schemas.microsoft.com/office/drawing/2010/main" val="0"/>
              </a:ext>
            </a:extLst>
          </a:blip>
          <a:srcRect l="17382" r="18542"/>
          <a:stretch/>
        </p:blipFill>
        <p:spPr>
          <a:xfrm>
            <a:off x="5915607" y="1201905"/>
            <a:ext cx="2985797" cy="2080286"/>
          </a:xfrm>
          <a:prstGeom prst="rect">
            <a:avLst/>
          </a:prstGeom>
        </p:spPr>
      </p:pic>
      <p:sp>
        <p:nvSpPr>
          <p:cNvPr id="5" name="Rectangle 4"/>
          <p:cNvSpPr/>
          <p:nvPr/>
        </p:nvSpPr>
        <p:spPr>
          <a:xfrm>
            <a:off x="187719" y="3391266"/>
            <a:ext cx="8713685" cy="2763834"/>
          </a:xfrm>
          <a:prstGeom prst="rect">
            <a:avLst/>
          </a:prstGeom>
        </p:spPr>
        <p:txBody>
          <a:bodyPr wrap="square">
            <a:spAutoFit/>
          </a:bodyPr>
          <a:lstStyle/>
          <a:p>
            <a:pPr marL="342900" indent="-342900">
              <a:spcBef>
                <a:spcPct val="20000"/>
              </a:spcBef>
              <a:buFont typeface="Arial" panose="020B0604020202020204" pitchFamily="34" charset="0"/>
              <a:buChar char="•"/>
            </a:pPr>
            <a:r>
              <a:rPr lang="fr-FR" sz="2800" b="1" dirty="0">
                <a:solidFill>
                  <a:schemeClr val="accent4">
                    <a:lumMod val="75000"/>
                  </a:schemeClr>
                </a:solidFill>
              </a:rPr>
              <a:t>Impliquer les acteurs de la nutrition et de l'EHA dans la conception, la planification, la mise en œuvre, la gestion et le suivi conjoint des programmes intégrés</a:t>
            </a:r>
          </a:p>
          <a:p>
            <a:pPr marL="342900" indent="-342900">
              <a:spcBef>
                <a:spcPct val="20000"/>
              </a:spcBef>
              <a:buFont typeface="Arial" panose="020B0604020202020204" pitchFamily="34" charset="0"/>
              <a:buChar char="•"/>
            </a:pPr>
            <a:r>
              <a:rPr lang="fr-FR" sz="2800" b="1" dirty="0">
                <a:solidFill>
                  <a:schemeClr val="accent6">
                    <a:lumMod val="50000"/>
                  </a:schemeClr>
                </a:solidFill>
              </a:rPr>
              <a:t>Partager les données, les politiques et les stratégies existantes des deux secteurs</a:t>
            </a:r>
          </a:p>
        </p:txBody>
      </p:sp>
    </p:spTree>
    <p:extLst>
      <p:ext uri="{BB962C8B-B14F-4D97-AF65-F5344CB8AC3E}">
        <p14:creationId xmlns:p14="http://schemas.microsoft.com/office/powerpoint/2010/main" val="151807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checkerboard(across)">
                                      <p:cBhvr>
                                        <p:cTn id="23" dur="500"/>
                                        <p:tgtEl>
                                          <p:spTgt spid="5">
                                            <p:txEl>
                                              <p:pRg st="0" end="0"/>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checkerboard(across)">
                                      <p:cBhvr>
                                        <p:cTn id="2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19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19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95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Stratégie régionale « WASH in </a:t>
            </a:r>
            <a:r>
              <a:rPr lang="fr-FR" sz="2400" b="1" cap="small" dirty="0" err="1">
                <a:solidFill>
                  <a:srgbClr val="FFFFFF"/>
                </a:solidFill>
              </a:rPr>
              <a:t>Nut</a:t>
            </a:r>
            <a:r>
              <a:rPr lang="fr-FR" sz="2400" b="1" cap="small" dirty="0">
                <a:solidFill>
                  <a:srgbClr val="FFFFFF"/>
                </a:solidFill>
              </a:rPr>
              <a:t>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311" y="2119104"/>
            <a:ext cx="2722324" cy="3845823"/>
          </a:xfrm>
          <a:prstGeom prst="rect">
            <a:avLst/>
          </a:prstGeom>
        </p:spPr>
      </p:pic>
      <p:sp>
        <p:nvSpPr>
          <p:cNvPr id="5" name="Rectangle 4"/>
          <p:cNvSpPr/>
          <p:nvPr/>
        </p:nvSpPr>
        <p:spPr>
          <a:xfrm>
            <a:off x="3200400" y="1690519"/>
            <a:ext cx="5809455" cy="4632037"/>
          </a:xfrm>
          <a:prstGeom prst="rect">
            <a:avLst/>
          </a:prstGeom>
        </p:spPr>
        <p:txBody>
          <a:bodyPr wrap="square">
            <a:spAutoFit/>
          </a:bodyPr>
          <a:lstStyle/>
          <a:p>
            <a:pPr marL="342900" indent="-342900">
              <a:spcBef>
                <a:spcPts val="300"/>
              </a:spcBef>
              <a:spcAft>
                <a:spcPts val="300"/>
              </a:spcAft>
              <a:buFont typeface="Arial" panose="020B0604020202020204" pitchFamily="34" charset="0"/>
              <a:buChar char="•"/>
            </a:pPr>
            <a:r>
              <a:rPr lang="fr-FR" sz="2000" b="1" dirty="0" smtClean="0">
                <a:solidFill>
                  <a:schemeClr val="accent1">
                    <a:lumMod val="50000"/>
                  </a:schemeClr>
                </a:solidFill>
              </a:rPr>
              <a:t>Intégration </a:t>
            </a:r>
            <a:r>
              <a:rPr lang="fr-FR" sz="2000" b="1" dirty="0">
                <a:solidFill>
                  <a:schemeClr val="accent1">
                    <a:lumMod val="50000"/>
                  </a:schemeClr>
                </a:solidFill>
              </a:rPr>
              <a:t>géographique des projets EHA dans les zones à forte prévalence de malnutrition aiguë et en priorité de MAS</a:t>
            </a:r>
            <a:endParaRPr lang="x-none" sz="2000" b="1" dirty="0">
              <a:solidFill>
                <a:schemeClr val="accent1">
                  <a:lumMod val="50000"/>
                </a:schemeClr>
              </a:solidFill>
            </a:endParaRPr>
          </a:p>
          <a:p>
            <a:pPr marL="342900" indent="-342900">
              <a:spcBef>
                <a:spcPts val="300"/>
              </a:spcBef>
              <a:spcAft>
                <a:spcPts val="300"/>
              </a:spcAft>
              <a:buFont typeface="Arial" panose="020B0604020202020204" pitchFamily="34" charset="0"/>
              <a:buChar char="•"/>
            </a:pPr>
            <a:r>
              <a:rPr lang="fr-FR" sz="2000" b="1" dirty="0">
                <a:solidFill>
                  <a:schemeClr val="accent6">
                    <a:lumMod val="50000"/>
                  </a:schemeClr>
                </a:solidFill>
              </a:rPr>
              <a:t>Prioriser le couple « mère / accompagnant – enfant malnutri » avec le but de prévenir ou casser le cercle vicieux « infection – malnutrition » et d’autres maladies </a:t>
            </a:r>
            <a:r>
              <a:rPr lang="fr-FR" sz="2000" b="1" dirty="0" smtClean="0">
                <a:solidFill>
                  <a:schemeClr val="accent6">
                    <a:lumMod val="50000"/>
                  </a:schemeClr>
                </a:solidFill>
              </a:rPr>
              <a:t>associées</a:t>
            </a:r>
            <a:endParaRPr lang="x-none" sz="2000" b="1" dirty="0">
              <a:solidFill>
                <a:schemeClr val="accent6">
                  <a:lumMod val="50000"/>
                </a:schemeClr>
              </a:solidFill>
            </a:endParaRPr>
          </a:p>
          <a:p>
            <a:pPr marL="342900" indent="-342900">
              <a:spcBef>
                <a:spcPts val="300"/>
              </a:spcBef>
              <a:spcAft>
                <a:spcPts val="300"/>
              </a:spcAft>
              <a:buFont typeface="Arial" panose="020B0604020202020204" pitchFamily="34" charset="0"/>
              <a:buChar char="•"/>
            </a:pPr>
            <a:r>
              <a:rPr lang="fr-FR" sz="2000" b="1" dirty="0">
                <a:solidFill>
                  <a:schemeClr val="accent5">
                    <a:lumMod val="50000"/>
                  </a:schemeClr>
                </a:solidFill>
              </a:rPr>
              <a:t>Renforcer la notion de </a:t>
            </a:r>
            <a:r>
              <a:rPr lang="fr-FR" sz="2000" b="1" dirty="0" smtClean="0">
                <a:solidFill>
                  <a:schemeClr val="accent5">
                    <a:lumMod val="50000"/>
                  </a:schemeClr>
                </a:solidFill>
              </a:rPr>
              <a:t>«paquet </a:t>
            </a:r>
            <a:r>
              <a:rPr lang="fr-FR" sz="2000" b="1" dirty="0">
                <a:solidFill>
                  <a:schemeClr val="accent5">
                    <a:lumMod val="50000"/>
                  </a:schemeClr>
                </a:solidFill>
              </a:rPr>
              <a:t>minimum </a:t>
            </a:r>
            <a:r>
              <a:rPr lang="fr-FR" sz="2000" b="1" dirty="0" smtClean="0">
                <a:solidFill>
                  <a:schemeClr val="accent5">
                    <a:lumMod val="50000"/>
                  </a:schemeClr>
                </a:solidFill>
              </a:rPr>
              <a:t>EHA»</a:t>
            </a:r>
            <a:endParaRPr lang="x-none" sz="2000" b="1" dirty="0">
              <a:solidFill>
                <a:schemeClr val="accent5">
                  <a:lumMod val="50000"/>
                </a:schemeClr>
              </a:solidFill>
            </a:endParaRPr>
          </a:p>
          <a:p>
            <a:pPr marL="342900" lvl="0" indent="-342900">
              <a:spcBef>
                <a:spcPts val="300"/>
              </a:spcBef>
              <a:spcAft>
                <a:spcPts val="300"/>
              </a:spcAft>
              <a:buFont typeface="Arial" panose="020B0604020202020204" pitchFamily="34" charset="0"/>
              <a:buChar char="•"/>
            </a:pPr>
            <a:r>
              <a:rPr lang="fr-FR" sz="2000" b="1" dirty="0">
                <a:solidFill>
                  <a:schemeClr val="accent2">
                    <a:lumMod val="50000"/>
                  </a:schemeClr>
                </a:solidFill>
              </a:rPr>
              <a:t>Viser le changement de comportement d'hygiène envers l’utilisation et l’entretien des fournitures d'eau potable, des technologies </a:t>
            </a:r>
            <a:r>
              <a:rPr lang="fr-FR" sz="2000" b="1" dirty="0" smtClean="0">
                <a:solidFill>
                  <a:schemeClr val="accent2">
                    <a:lumMod val="50000"/>
                  </a:schemeClr>
                </a:solidFill>
              </a:rPr>
              <a:t>d'assainissement</a:t>
            </a:r>
            <a:endParaRPr lang="x-none" sz="2000" b="1" dirty="0">
              <a:solidFill>
                <a:schemeClr val="accent2">
                  <a:lumMod val="50000"/>
                </a:schemeClr>
              </a:solidFill>
            </a:endParaRPr>
          </a:p>
        </p:txBody>
      </p:sp>
      <p:sp>
        <p:nvSpPr>
          <p:cNvPr id="6" name="Rectangle 5"/>
          <p:cNvSpPr/>
          <p:nvPr/>
        </p:nvSpPr>
        <p:spPr>
          <a:xfrm>
            <a:off x="17574" y="1095807"/>
            <a:ext cx="8650176" cy="424732"/>
          </a:xfrm>
          <a:prstGeom prst="rect">
            <a:avLst/>
          </a:prstGeom>
        </p:spPr>
        <p:txBody>
          <a:bodyPr wrap="square">
            <a:spAutoFit/>
          </a:bodyPr>
          <a:lstStyle/>
          <a:p>
            <a:pPr>
              <a:lnSpc>
                <a:spcPct val="120000"/>
              </a:lnSpc>
            </a:pPr>
            <a:r>
              <a:rPr lang="fr-FR" i="1" dirty="0"/>
              <a:t>Lancée par l’UNICEF en 2012 et révisée en </a:t>
            </a:r>
            <a:r>
              <a:rPr lang="fr-FR" i="1" dirty="0" smtClean="0"/>
              <a:t>2015</a:t>
            </a:r>
            <a:endParaRPr lang="fr-FR" i="1" dirty="0"/>
          </a:p>
        </p:txBody>
      </p:sp>
    </p:spTree>
    <p:extLst>
      <p:ext uri="{BB962C8B-B14F-4D97-AF65-F5344CB8AC3E}">
        <p14:creationId xmlns:p14="http://schemas.microsoft.com/office/powerpoint/2010/main" val="3321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wipe(left)">
                                      <p:cBhvr>
                                        <p:cTn id="24" dur="500"/>
                                        <p:tgtEl>
                                          <p:spTgt spid="5">
                                            <p:txEl>
                                              <p:pRg st="0" end="0"/>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par>
                          <p:cTn id="29" fill="hold">
                            <p:stCondLst>
                              <p:cond delay="1500"/>
                            </p:stCondLst>
                            <p:childTnLst>
                              <p:par>
                                <p:cTn id="30" presetID="22" presetClass="entr" presetSubtype="8" fill="hold"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wipe(left)">
                                      <p:cBhvr>
                                        <p:cTn id="32" dur="500"/>
                                        <p:tgtEl>
                                          <p:spTgt spid="5">
                                            <p:txEl>
                                              <p:pRg st="2" end="2"/>
                                            </p:txEl>
                                          </p:spTgt>
                                        </p:tgtEl>
                                      </p:cBhvr>
                                    </p:animEffect>
                                  </p:childTnLst>
                                </p:cTn>
                              </p:par>
                            </p:childTnLst>
                          </p:cTn>
                        </p:par>
                        <p:par>
                          <p:cTn id="33" fill="hold">
                            <p:stCondLst>
                              <p:cond delay="2000"/>
                            </p:stCondLst>
                            <p:childTnLst>
                              <p:par>
                                <p:cTn id="34" presetID="22" presetClass="entr" presetSubtype="8" fill="hold" nodeType="after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wipe(left)">
                                      <p:cBhvr>
                                        <p:cTn id="36"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sp>
        <p:nvSpPr>
          <p:cNvPr id="18" name="Content Placeholder 2"/>
          <p:cNvSpPr>
            <a:spLocks noGrp="1"/>
          </p:cNvSpPr>
          <p:nvPr>
            <p:ph idx="1"/>
          </p:nvPr>
        </p:nvSpPr>
        <p:spPr>
          <a:xfrm>
            <a:off x="501724" y="1551995"/>
            <a:ext cx="8216974" cy="4418498"/>
          </a:xfrm>
        </p:spPr>
        <p:txBody>
          <a:bodyPr>
            <a:noAutofit/>
          </a:bodyPr>
          <a:lstStyle/>
          <a:p>
            <a:pPr marL="0" indent="0">
              <a:lnSpc>
                <a:spcPct val="100000"/>
              </a:lnSpc>
              <a:buNone/>
            </a:pPr>
            <a:r>
              <a:rPr lang="fr-FR" b="1" dirty="0"/>
              <a:t>À la fin de la session, </a:t>
            </a:r>
            <a:r>
              <a:rPr lang="fr-FR" b="1" dirty="0" smtClean="0"/>
              <a:t>vous serez capable de : </a:t>
            </a:r>
            <a:endParaRPr lang="fr-FR" b="1" dirty="0"/>
          </a:p>
          <a:p>
            <a:pPr marL="171450" lvl="0" indent="-171450"/>
            <a:r>
              <a:rPr lang="fr-FR" b="1" dirty="0" smtClean="0">
                <a:solidFill>
                  <a:schemeClr val="accent1">
                    <a:lumMod val="50000"/>
                  </a:schemeClr>
                </a:solidFill>
              </a:rPr>
              <a:t>Comprendre </a:t>
            </a:r>
            <a:r>
              <a:rPr lang="fr-FR" b="1" dirty="0">
                <a:solidFill>
                  <a:schemeClr val="accent1">
                    <a:lumMod val="50000"/>
                  </a:schemeClr>
                </a:solidFill>
              </a:rPr>
              <a:t>l’importance des différents secteurs contributifs à la lutte contre la </a:t>
            </a:r>
            <a:r>
              <a:rPr lang="fr-FR" b="1" dirty="0" smtClean="0">
                <a:solidFill>
                  <a:schemeClr val="accent1">
                    <a:lumMod val="50000"/>
                  </a:schemeClr>
                </a:solidFill>
              </a:rPr>
              <a:t>malnutrition</a:t>
            </a:r>
            <a:endParaRPr lang="x-none" b="1" dirty="0">
              <a:solidFill>
                <a:schemeClr val="accent1">
                  <a:lumMod val="50000"/>
                </a:schemeClr>
              </a:solidFill>
            </a:endParaRPr>
          </a:p>
          <a:p>
            <a:pPr marL="171450" lvl="0" indent="-171450"/>
            <a:r>
              <a:rPr lang="fr-FR" b="1" dirty="0">
                <a:solidFill>
                  <a:schemeClr val="accent4">
                    <a:lumMod val="75000"/>
                  </a:schemeClr>
                </a:solidFill>
              </a:rPr>
              <a:t>Connaitre les liens entre la malnutrition et les aspects </a:t>
            </a:r>
            <a:r>
              <a:rPr lang="fr-FR" b="1" dirty="0" smtClean="0">
                <a:solidFill>
                  <a:schemeClr val="accent4">
                    <a:lumMod val="75000"/>
                  </a:schemeClr>
                </a:solidFill>
              </a:rPr>
              <a:t>clés </a:t>
            </a:r>
            <a:r>
              <a:rPr lang="fr-FR" b="1" dirty="0">
                <a:solidFill>
                  <a:schemeClr val="accent4">
                    <a:lumMod val="75000"/>
                  </a:schemeClr>
                </a:solidFill>
              </a:rPr>
              <a:t>des différents </a:t>
            </a:r>
            <a:r>
              <a:rPr lang="fr-FR" b="1" dirty="0" smtClean="0">
                <a:solidFill>
                  <a:schemeClr val="accent4">
                    <a:lumMod val="75000"/>
                  </a:schemeClr>
                </a:solidFill>
              </a:rPr>
              <a:t>secteurs</a:t>
            </a:r>
            <a:endParaRPr lang="x-none" b="1" dirty="0">
              <a:solidFill>
                <a:schemeClr val="accent4">
                  <a:lumMod val="75000"/>
                </a:schemeClr>
              </a:solidFill>
            </a:endParaRPr>
          </a:p>
          <a:p>
            <a:pPr marL="171450" lvl="0" indent="-171450"/>
            <a:r>
              <a:rPr lang="fr-FR" b="1" dirty="0">
                <a:solidFill>
                  <a:schemeClr val="accent6">
                    <a:lumMod val="50000"/>
                  </a:schemeClr>
                </a:solidFill>
              </a:rPr>
              <a:t>Connaitre les opportunités programmatiques des différents secteurs pour contribuer à la lutte contre la </a:t>
            </a:r>
            <a:r>
              <a:rPr lang="fr-FR" b="1" dirty="0" smtClean="0">
                <a:solidFill>
                  <a:schemeClr val="accent6">
                    <a:lumMod val="50000"/>
                  </a:schemeClr>
                </a:solidFill>
              </a:rPr>
              <a:t>malnutrition</a:t>
            </a:r>
            <a:endParaRPr lang="x-none" b="1" dirty="0">
              <a:solidFill>
                <a:schemeClr val="accent6">
                  <a:lumMod val="50000"/>
                </a:schemeClr>
              </a:solidFill>
            </a:endParaRPr>
          </a:p>
        </p:txBody>
      </p:sp>
    </p:spTree>
    <p:extLst>
      <p:ext uri="{BB962C8B-B14F-4D97-AF65-F5344CB8AC3E}">
        <p14:creationId xmlns:p14="http://schemas.microsoft.com/office/powerpoint/2010/main" val="336603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down)">
                                      <p:cBhvr>
                                        <p:cTn id="15" dur="500"/>
                                        <p:tgtEl>
                                          <p:spTgt spid="18">
                                            <p:txEl>
                                              <p:pRg st="0" end="0"/>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8">
                                            <p:txEl>
                                              <p:pRg st="1" end="1"/>
                                            </p:txEl>
                                          </p:spTgt>
                                        </p:tgtEl>
                                        <p:attrNameLst>
                                          <p:attrName>style.visibility</p:attrName>
                                        </p:attrNameLst>
                                      </p:cBhvr>
                                      <p:to>
                                        <p:strVal val="visible"/>
                                      </p:to>
                                    </p:set>
                                    <p:animEffect transition="in" filter="checkerboard(across)">
                                      <p:cBhvr>
                                        <p:cTn id="19" dur="500"/>
                                        <p:tgtEl>
                                          <p:spTgt spid="18">
                                            <p:txEl>
                                              <p:pRg st="1" end="1"/>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checkerboard(across)">
                                      <p:cBhvr>
                                        <p:cTn id="23" dur="500"/>
                                        <p:tgtEl>
                                          <p:spTgt spid="18">
                                            <p:txEl>
                                              <p:pRg st="2" end="2"/>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checkerboard(across)">
                                      <p:cBhvr>
                                        <p:cTn id="27"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572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Stratégie régionale « WASH in </a:t>
            </a:r>
            <a:r>
              <a:rPr lang="fr-FR" sz="2000" b="1" cap="small" dirty="0" err="1">
                <a:solidFill>
                  <a:srgbClr val="FFFFFF"/>
                </a:solidFill>
              </a:rPr>
              <a:t>Nut</a:t>
            </a:r>
            <a:r>
              <a:rPr lang="fr-FR" sz="2000" b="1" cap="small" dirty="0">
                <a:solidFill>
                  <a:srgbClr val="FFFFFF"/>
                </a:solidFill>
              </a:rPr>
              <a:t> » dans les structures sanitaires</a:t>
            </a:r>
          </a:p>
        </p:txBody>
      </p:sp>
      <p:sp>
        <p:nvSpPr>
          <p:cNvPr id="11" name="Content Placeholder 2">
            <a:extLst>
              <a:ext uri="{FF2B5EF4-FFF2-40B4-BE49-F238E27FC236}">
                <a16:creationId xmlns:a16="http://schemas.microsoft.com/office/drawing/2014/main" xmlns="" id="{F587BA10-AF11-4640-B486-250C142411B2}"/>
              </a:ext>
            </a:extLst>
          </p:cNvPr>
          <p:cNvSpPr>
            <a:spLocks noGrp="1"/>
          </p:cNvSpPr>
          <p:nvPr>
            <p:ph idx="1"/>
          </p:nvPr>
        </p:nvSpPr>
        <p:spPr>
          <a:xfrm>
            <a:off x="122090" y="1251760"/>
            <a:ext cx="8934968" cy="2526259"/>
          </a:xfrm>
        </p:spPr>
        <p:txBody>
          <a:bodyPr>
            <a:noAutofit/>
          </a:bodyPr>
          <a:lstStyle/>
          <a:p>
            <a:pPr>
              <a:spcBef>
                <a:spcPts val="300"/>
              </a:spcBef>
              <a:spcAft>
                <a:spcPts val="300"/>
              </a:spcAft>
            </a:pPr>
            <a:r>
              <a:rPr lang="fr-FR" sz="1600" b="1" dirty="0">
                <a:solidFill>
                  <a:schemeClr val="accent4">
                    <a:lumMod val="50000"/>
                  </a:schemeClr>
                </a:solidFill>
              </a:rPr>
              <a:t>Garantir l’accès à un point d’eau pour la </a:t>
            </a:r>
            <a:r>
              <a:rPr lang="fr-FR" sz="1600" b="1" dirty="0" smtClean="0">
                <a:solidFill>
                  <a:schemeClr val="accent4">
                    <a:lumMod val="50000"/>
                  </a:schemeClr>
                </a:solidFill>
              </a:rPr>
              <a:t>boisson </a:t>
            </a:r>
            <a:r>
              <a:rPr lang="fr-FR" sz="1600" b="1" dirty="0">
                <a:solidFill>
                  <a:schemeClr val="accent4">
                    <a:lumMod val="50000"/>
                  </a:schemeClr>
                </a:solidFill>
              </a:rPr>
              <a:t>avec un système de stockage adapté aux </a:t>
            </a:r>
            <a:r>
              <a:rPr lang="fr-FR" sz="1600" b="1" dirty="0" smtClean="0">
                <a:solidFill>
                  <a:schemeClr val="accent4">
                    <a:lumMod val="50000"/>
                  </a:schemeClr>
                </a:solidFill>
              </a:rPr>
              <a:t>besoins</a:t>
            </a:r>
            <a:endParaRPr lang="x-none" sz="1600" b="1" dirty="0">
              <a:solidFill>
                <a:schemeClr val="accent4">
                  <a:lumMod val="50000"/>
                </a:schemeClr>
              </a:solidFill>
            </a:endParaRPr>
          </a:p>
          <a:p>
            <a:pPr>
              <a:spcBef>
                <a:spcPts val="300"/>
              </a:spcBef>
              <a:spcAft>
                <a:spcPts val="300"/>
              </a:spcAft>
            </a:pPr>
            <a:r>
              <a:rPr lang="fr-FR" sz="1600" b="1" dirty="0">
                <a:solidFill>
                  <a:schemeClr val="accent6">
                    <a:lumMod val="50000"/>
                  </a:schemeClr>
                </a:solidFill>
              </a:rPr>
              <a:t>Garantir l’accès à des dispositifs pour le lavage des mains avec du savon </a:t>
            </a:r>
            <a:endParaRPr lang="x-none" sz="1600" b="1" dirty="0">
              <a:solidFill>
                <a:schemeClr val="accent6">
                  <a:lumMod val="50000"/>
                </a:schemeClr>
              </a:solidFill>
            </a:endParaRPr>
          </a:p>
          <a:p>
            <a:pPr>
              <a:spcBef>
                <a:spcPts val="300"/>
              </a:spcBef>
              <a:spcAft>
                <a:spcPts val="300"/>
              </a:spcAft>
            </a:pPr>
            <a:r>
              <a:rPr lang="fr-FR" sz="1600" b="1" dirty="0">
                <a:solidFill>
                  <a:srgbClr val="0070C0"/>
                </a:solidFill>
              </a:rPr>
              <a:t>Garantir l’accès à des latrines améliorées et hygiéniques </a:t>
            </a:r>
            <a:endParaRPr lang="x-none" sz="1600" b="1" dirty="0">
              <a:solidFill>
                <a:srgbClr val="0070C0"/>
              </a:solidFill>
            </a:endParaRPr>
          </a:p>
          <a:p>
            <a:pPr>
              <a:spcBef>
                <a:spcPts val="300"/>
              </a:spcBef>
              <a:spcAft>
                <a:spcPts val="300"/>
              </a:spcAft>
            </a:pPr>
            <a:r>
              <a:rPr lang="fr-FR" sz="1600" b="1" dirty="0">
                <a:solidFill>
                  <a:schemeClr val="accent2">
                    <a:lumMod val="50000"/>
                  </a:schemeClr>
                </a:solidFill>
              </a:rPr>
              <a:t>Garantir l’accès à des douches entretenues de manière régulière</a:t>
            </a:r>
            <a:endParaRPr lang="x-none" sz="1600" b="1" dirty="0">
              <a:solidFill>
                <a:schemeClr val="accent2">
                  <a:lumMod val="50000"/>
                </a:schemeClr>
              </a:solidFill>
            </a:endParaRPr>
          </a:p>
          <a:p>
            <a:pPr>
              <a:spcBef>
                <a:spcPts val="300"/>
              </a:spcBef>
              <a:spcAft>
                <a:spcPts val="300"/>
              </a:spcAft>
            </a:pPr>
            <a:r>
              <a:rPr lang="fr-FR" sz="1600" b="1" dirty="0">
                <a:solidFill>
                  <a:schemeClr val="accent1">
                    <a:lumMod val="50000"/>
                  </a:schemeClr>
                </a:solidFill>
              </a:rPr>
              <a:t>Assurer la présence d’un système adéquat de gestion des déchets médicaux / non médicaux </a:t>
            </a:r>
            <a:endParaRPr lang="x-none" sz="1600" b="1" dirty="0">
              <a:solidFill>
                <a:schemeClr val="accent1">
                  <a:lumMod val="50000"/>
                </a:schemeClr>
              </a:solidFill>
            </a:endParaRPr>
          </a:p>
          <a:p>
            <a:pPr>
              <a:spcBef>
                <a:spcPts val="300"/>
              </a:spcBef>
              <a:spcAft>
                <a:spcPts val="300"/>
              </a:spcAft>
            </a:pPr>
            <a:r>
              <a:rPr lang="fr-FR" sz="1600" b="1" dirty="0" smtClean="0">
                <a:solidFill>
                  <a:schemeClr val="accent4">
                    <a:lumMod val="75000"/>
                  </a:schemeClr>
                </a:solidFill>
              </a:rPr>
              <a:t>S’assurer </a:t>
            </a:r>
            <a:r>
              <a:rPr lang="fr-FR" sz="1600" b="1" dirty="0">
                <a:solidFill>
                  <a:schemeClr val="accent4">
                    <a:lumMod val="75000"/>
                  </a:schemeClr>
                </a:solidFill>
              </a:rPr>
              <a:t>que le centre délivre des messages intégrés de prévention EHA – nutrition </a:t>
            </a:r>
            <a:endParaRPr lang="x-none" sz="1600" b="1" dirty="0">
              <a:solidFill>
                <a:schemeClr val="accent4">
                  <a:lumMod val="75000"/>
                </a:schemeClr>
              </a:solidFill>
            </a:endParaRPr>
          </a:p>
        </p:txBody>
      </p:sp>
      <p:sp>
        <p:nvSpPr>
          <p:cNvPr id="18" name="TextBox 3">
            <a:extLst>
              <a:ext uri="{FF2B5EF4-FFF2-40B4-BE49-F238E27FC236}">
                <a16:creationId xmlns:a16="http://schemas.microsoft.com/office/drawing/2014/main" xmlns="" id="{816193DE-5930-504A-A56F-03A32DC6381E}"/>
              </a:ext>
            </a:extLst>
          </p:cNvPr>
          <p:cNvSpPr txBox="1"/>
          <p:nvPr/>
        </p:nvSpPr>
        <p:spPr>
          <a:xfrm>
            <a:off x="7358856" y="847098"/>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OPTIONNELLE</a:t>
            </a:r>
          </a:p>
        </p:txBody>
      </p:sp>
      <p:sp>
        <p:nvSpPr>
          <p:cNvPr id="3" name="Rectangle 2"/>
          <p:cNvSpPr/>
          <p:nvPr/>
        </p:nvSpPr>
        <p:spPr>
          <a:xfrm>
            <a:off x="62706" y="4792391"/>
            <a:ext cx="7718765" cy="369332"/>
          </a:xfrm>
          <a:prstGeom prst="rect">
            <a:avLst/>
          </a:prstGeom>
        </p:spPr>
        <p:txBody>
          <a:bodyPr wrap="square">
            <a:spAutoFit/>
          </a:bodyPr>
          <a:lstStyle/>
          <a:p>
            <a:r>
              <a:rPr lang="fr-FR" b="1" dirty="0" smtClean="0"/>
              <a:t>Au niveau communautaire, il est prévu de :</a:t>
            </a:r>
            <a:endParaRPr lang="x-none" b="1" dirty="0"/>
          </a:p>
        </p:txBody>
      </p:sp>
      <p:sp>
        <p:nvSpPr>
          <p:cNvPr id="5" name="Rectangle 4"/>
          <p:cNvSpPr/>
          <p:nvPr/>
        </p:nvSpPr>
        <p:spPr>
          <a:xfrm>
            <a:off x="1797821" y="3791316"/>
            <a:ext cx="7212035" cy="923330"/>
          </a:xfrm>
          <a:prstGeom prst="rect">
            <a:avLst/>
          </a:prstGeom>
        </p:spPr>
        <p:txBody>
          <a:bodyPr wrap="square">
            <a:spAutoFit/>
          </a:bodyPr>
          <a:lstStyle/>
          <a:p>
            <a:r>
              <a:rPr lang="fr-FR" b="1" dirty="0" smtClean="0">
                <a:solidFill>
                  <a:schemeClr val="accent1">
                    <a:lumMod val="50000"/>
                  </a:schemeClr>
                </a:solidFill>
              </a:rPr>
              <a:t>Formation du personnel </a:t>
            </a:r>
            <a:r>
              <a:rPr lang="fr-FR" dirty="0" smtClean="0">
                <a:solidFill>
                  <a:schemeClr val="accent1">
                    <a:lumMod val="50000"/>
                  </a:schemeClr>
                </a:solidFill>
              </a:rPr>
              <a:t>sur </a:t>
            </a:r>
            <a:r>
              <a:rPr lang="fr-FR" dirty="0">
                <a:solidFill>
                  <a:schemeClr val="accent1">
                    <a:lumMod val="50000"/>
                  </a:schemeClr>
                </a:solidFill>
              </a:rPr>
              <a:t>les aspects liés à l’environnement </a:t>
            </a:r>
            <a:r>
              <a:rPr lang="fr-FR" dirty="0" smtClean="0">
                <a:solidFill>
                  <a:schemeClr val="accent1">
                    <a:lumMod val="50000"/>
                  </a:schemeClr>
                </a:solidFill>
              </a:rPr>
              <a:t>sain</a:t>
            </a:r>
          </a:p>
          <a:p>
            <a:r>
              <a:rPr lang="fr-FR" b="1" dirty="0" smtClean="0">
                <a:solidFill>
                  <a:schemeClr val="accent1">
                    <a:lumMod val="50000"/>
                  </a:schemeClr>
                </a:solidFill>
              </a:rPr>
              <a:t>Identifier un </a:t>
            </a:r>
            <a:r>
              <a:rPr lang="fr-FR" b="1" dirty="0">
                <a:solidFill>
                  <a:schemeClr val="accent1">
                    <a:lumMod val="50000"/>
                  </a:schemeClr>
                </a:solidFill>
              </a:rPr>
              <a:t>point focal </a:t>
            </a:r>
            <a:r>
              <a:rPr lang="fr-FR" dirty="0">
                <a:solidFill>
                  <a:schemeClr val="accent1">
                    <a:lumMod val="50000"/>
                  </a:schemeClr>
                </a:solidFill>
              </a:rPr>
              <a:t>dédié à l’entretien, au nettoyage et à la désinfection des équipements « eau et assainissement </a:t>
            </a:r>
            <a:r>
              <a:rPr lang="fr-FR" dirty="0" smtClean="0">
                <a:solidFill>
                  <a:schemeClr val="accent1">
                    <a:lumMod val="50000"/>
                  </a:schemeClr>
                </a:solidFill>
              </a:rPr>
              <a:t>»</a:t>
            </a:r>
            <a:endParaRPr lang="x-none" dirty="0">
              <a:solidFill>
                <a:schemeClr val="accent1">
                  <a:lumMod val="50000"/>
                </a:schemeClr>
              </a:solidFill>
            </a:endParaRPr>
          </a:p>
        </p:txBody>
      </p:sp>
      <p:sp>
        <p:nvSpPr>
          <p:cNvPr id="6" name="Rectangle 5"/>
          <p:cNvSpPr/>
          <p:nvPr/>
        </p:nvSpPr>
        <p:spPr>
          <a:xfrm>
            <a:off x="62706" y="5267353"/>
            <a:ext cx="9029372" cy="923330"/>
          </a:xfrm>
          <a:prstGeom prst="rect">
            <a:avLst/>
          </a:prstGeom>
        </p:spPr>
        <p:txBody>
          <a:bodyPr wrap="square">
            <a:spAutoFit/>
          </a:bodyPr>
          <a:lstStyle/>
          <a:p>
            <a:pPr marL="285750" indent="-285750">
              <a:buFont typeface="Arial" panose="020B0604020202020204" pitchFamily="34" charset="0"/>
              <a:buChar char="•"/>
            </a:pPr>
            <a:r>
              <a:rPr lang="fr-FR" dirty="0">
                <a:solidFill>
                  <a:schemeClr val="accent6">
                    <a:lumMod val="50000"/>
                  </a:schemeClr>
                </a:solidFill>
              </a:rPr>
              <a:t>Distribuer des </a:t>
            </a:r>
            <a:r>
              <a:rPr lang="x-none" dirty="0">
                <a:solidFill>
                  <a:schemeClr val="accent6">
                    <a:lumMod val="50000"/>
                  </a:schemeClr>
                </a:solidFill>
              </a:rPr>
              <a:t>Kits d’hygiène (Aquatab/Pur : 200 comprimés; Savon : 10 morceaux</a:t>
            </a:r>
            <a:r>
              <a:rPr lang="x-none" dirty="0"/>
              <a:t>)</a:t>
            </a:r>
          </a:p>
          <a:p>
            <a:pPr marL="285750" indent="-285750">
              <a:buFont typeface="Arial" panose="020B0604020202020204" pitchFamily="34" charset="0"/>
              <a:buChar char="•"/>
            </a:pPr>
            <a:r>
              <a:rPr lang="fr-FR" dirty="0">
                <a:solidFill>
                  <a:schemeClr val="accent4">
                    <a:lumMod val="50000"/>
                  </a:schemeClr>
                </a:solidFill>
              </a:rPr>
              <a:t>Mobiliser les communautés à la promotion de </a:t>
            </a:r>
            <a:r>
              <a:rPr lang="x-none" dirty="0">
                <a:solidFill>
                  <a:schemeClr val="accent4">
                    <a:lumMod val="50000"/>
                  </a:schemeClr>
                </a:solidFill>
              </a:rPr>
              <a:t>l’hygiène </a:t>
            </a:r>
            <a:r>
              <a:rPr lang="fr-FR" dirty="0">
                <a:solidFill>
                  <a:schemeClr val="accent4">
                    <a:lumMod val="50000"/>
                  </a:schemeClr>
                </a:solidFill>
              </a:rPr>
              <a:t>et au</a:t>
            </a:r>
            <a:r>
              <a:rPr lang="x-none" dirty="0">
                <a:solidFill>
                  <a:schemeClr val="accent4">
                    <a:lumMod val="50000"/>
                  </a:schemeClr>
                </a:solidFill>
              </a:rPr>
              <a:t> lavage de mains </a:t>
            </a:r>
            <a:r>
              <a:rPr lang="fr-FR" dirty="0">
                <a:solidFill>
                  <a:schemeClr val="accent4">
                    <a:lumMod val="50000"/>
                  </a:schemeClr>
                </a:solidFill>
              </a:rPr>
              <a:t>et à l’</a:t>
            </a:r>
            <a:r>
              <a:rPr lang="x-none" dirty="0">
                <a:solidFill>
                  <a:schemeClr val="accent4">
                    <a:lumMod val="50000"/>
                  </a:schemeClr>
                </a:solidFill>
              </a:rPr>
              <a:t>utilisation des kits</a:t>
            </a:r>
          </a:p>
        </p:txBody>
      </p:sp>
      <p:pic>
        <p:nvPicPr>
          <p:cNvPr id="8" name="Image 7"/>
          <p:cNvPicPr>
            <a:picLocks noChangeAspect="1"/>
          </p:cNvPicPr>
          <p:nvPr/>
        </p:nvPicPr>
        <p:blipFill rotWithShape="1">
          <a:blip r:embed="rId5">
            <a:extLst>
              <a:ext uri="{28A0092B-C50C-407E-A947-70E740481C1C}">
                <a14:useLocalDpi xmlns:a14="http://schemas.microsoft.com/office/drawing/2010/main" val="0"/>
              </a:ext>
            </a:extLst>
          </a:blip>
          <a:srcRect t="28611" b="30000"/>
          <a:stretch/>
        </p:blipFill>
        <p:spPr>
          <a:xfrm>
            <a:off x="7448149" y="4653870"/>
            <a:ext cx="1561707" cy="646373"/>
          </a:xfrm>
          <a:prstGeom prst="rect">
            <a:avLst/>
          </a:prstGeom>
        </p:spPr>
      </p:pic>
      <p:sp>
        <p:nvSpPr>
          <p:cNvPr id="9" name="Flèche droite 8"/>
          <p:cNvSpPr/>
          <p:nvPr/>
        </p:nvSpPr>
        <p:spPr>
          <a:xfrm>
            <a:off x="381000" y="4067117"/>
            <a:ext cx="952500" cy="371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3411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Effect transition="in" filter="wipe(left)">
                                      <p:cBhvr>
                                        <p:cTn id="31" dur="500"/>
                                        <p:tgtEl>
                                          <p:spTgt spid="11">
                                            <p:txEl>
                                              <p:pRg st="3" end="3"/>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animEffect transition="in" filter="wipe(left)">
                                      <p:cBhvr>
                                        <p:cTn id="35" dur="500"/>
                                        <p:tgtEl>
                                          <p:spTgt spid="11">
                                            <p:txEl>
                                              <p:pRg st="4" end="4"/>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1">
                                            <p:txEl>
                                              <p:pRg st="5" end="5"/>
                                            </p:txEl>
                                          </p:spTgt>
                                        </p:tgtEl>
                                        <p:attrNameLst>
                                          <p:attrName>style.visibility</p:attrName>
                                        </p:attrNameLst>
                                      </p:cBhvr>
                                      <p:to>
                                        <p:strVal val="visible"/>
                                      </p:to>
                                    </p:set>
                                    <p:animEffect transition="in" filter="wipe(left)">
                                      <p:cBhvr>
                                        <p:cTn id="39" dur="500"/>
                                        <p:tgtEl>
                                          <p:spTgt spid="11">
                                            <p:txEl>
                                              <p:pRg st="5" end="5"/>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dissolv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dissolve">
                                      <p:cBhvr>
                                        <p:cTn id="52" dur="500"/>
                                        <p:tgtEl>
                                          <p:spTgt spid="8"/>
                                        </p:tgtEl>
                                      </p:cBhvr>
                                    </p:animEffect>
                                  </p:childTnLst>
                                </p:cTn>
                              </p:par>
                            </p:childTnLst>
                          </p:cTn>
                        </p:par>
                        <p:par>
                          <p:cTn id="53" fill="hold">
                            <p:stCondLst>
                              <p:cond delay="500"/>
                            </p:stCondLst>
                            <p:childTnLst>
                              <p:par>
                                <p:cTn id="54" presetID="16" presetClass="entr" presetSubtype="21" fill="hold" grpId="0" nodeType="after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barn(inVertical)">
                                      <p:cBhvr>
                                        <p:cTn id="56" dur="500"/>
                                        <p:tgtEl>
                                          <p:spTgt spid="3"/>
                                        </p:tgtEl>
                                      </p:cBhvr>
                                    </p:animEffect>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6">
                                            <p:txEl>
                                              <p:pRg st="0" end="0"/>
                                            </p:txEl>
                                          </p:spTgt>
                                        </p:tgtEl>
                                        <p:attrNameLst>
                                          <p:attrName>style.visibility</p:attrName>
                                        </p:attrNameLst>
                                      </p:cBhvr>
                                      <p:to>
                                        <p:strVal val="visible"/>
                                      </p:to>
                                    </p:set>
                                    <p:animEffect transition="in" filter="wipe(left)">
                                      <p:cBhvr>
                                        <p:cTn id="60" dur="500"/>
                                        <p:tgtEl>
                                          <p:spTgt spid="6">
                                            <p:txEl>
                                              <p:pRg st="0" end="0"/>
                                            </p:txEl>
                                          </p:spTgt>
                                        </p:tgtEl>
                                      </p:cBhvr>
                                    </p:animEffect>
                                  </p:childTnLst>
                                </p:cTn>
                              </p:par>
                            </p:childTnLst>
                          </p:cTn>
                        </p:par>
                        <p:par>
                          <p:cTn id="61" fill="hold">
                            <p:stCondLst>
                              <p:cond delay="1500"/>
                            </p:stCondLst>
                            <p:childTnLst>
                              <p:par>
                                <p:cTn id="62" presetID="22" presetClass="entr" presetSubtype="8" fill="hold" nodeType="afterEffect">
                                  <p:stCondLst>
                                    <p:cond delay="0"/>
                                  </p:stCondLst>
                                  <p:childTnLst>
                                    <p:set>
                                      <p:cBhvr>
                                        <p:cTn id="63" dur="1" fill="hold">
                                          <p:stCondLst>
                                            <p:cond delay="0"/>
                                          </p:stCondLst>
                                        </p:cTn>
                                        <p:tgtEl>
                                          <p:spTgt spid="6">
                                            <p:txEl>
                                              <p:pRg st="1" end="1"/>
                                            </p:txEl>
                                          </p:spTgt>
                                        </p:tgtEl>
                                        <p:attrNameLst>
                                          <p:attrName>style.visibility</p:attrName>
                                        </p:attrNameLst>
                                      </p:cBhvr>
                                      <p:to>
                                        <p:strVal val="visible"/>
                                      </p:to>
                                    </p:set>
                                    <p:animEffect transition="in" filter="wipe(left)">
                                      <p:cBhvr>
                                        <p:cTn id="64"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3" grpId="0"/>
      <p:bldP spid="5"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Etat de mise en œuvre au Niger </a:t>
            </a:r>
          </a:p>
        </p:txBody>
      </p:sp>
      <p:sp>
        <p:nvSpPr>
          <p:cNvPr id="11" name="Content Placeholder 1">
            <a:extLst>
              <a:ext uri="{FF2B5EF4-FFF2-40B4-BE49-F238E27FC236}">
                <a16:creationId xmlns:a16="http://schemas.microsoft.com/office/drawing/2014/main" xmlns="" id="{96FD863F-4609-1042-BAE7-2D57A29B79B5}"/>
              </a:ext>
            </a:extLst>
          </p:cNvPr>
          <p:cNvSpPr>
            <a:spLocks noGrp="1"/>
          </p:cNvSpPr>
          <p:nvPr>
            <p:ph idx="1"/>
          </p:nvPr>
        </p:nvSpPr>
        <p:spPr>
          <a:xfrm>
            <a:off x="279170" y="1273653"/>
            <a:ext cx="8620807" cy="5013502"/>
          </a:xfrm>
        </p:spPr>
        <p:txBody>
          <a:bodyPr>
            <a:noAutofit/>
          </a:bodyPr>
          <a:lstStyle/>
          <a:p>
            <a:pPr lvl="0" eaLnBrk="0" hangingPunct="0"/>
            <a:r>
              <a:rPr lang="fr-FR" sz="1800" b="1" dirty="0">
                <a:solidFill>
                  <a:schemeClr val="accent4">
                    <a:lumMod val="50000"/>
                  </a:schemeClr>
                </a:solidFill>
              </a:rPr>
              <a:t>2012</a:t>
            </a:r>
            <a:r>
              <a:rPr lang="fr-FR" sz="1800" dirty="0"/>
              <a:t> : Mise à disposition directe </a:t>
            </a:r>
            <a:r>
              <a:rPr lang="fr-FR" sz="1800" dirty="0">
                <a:solidFill>
                  <a:schemeClr val="accent6">
                    <a:lumMod val="50000"/>
                  </a:schemeClr>
                </a:solidFill>
              </a:rPr>
              <a:t>des intrants </a:t>
            </a:r>
            <a:r>
              <a:rPr lang="fr-FR" sz="1800" dirty="0"/>
              <a:t>(produits de traitement d’eau, savon, dispositifs de lavage des mains) </a:t>
            </a:r>
            <a:r>
              <a:rPr lang="fr-FR" sz="1800" dirty="0">
                <a:solidFill>
                  <a:schemeClr val="accent6">
                    <a:lumMod val="50000"/>
                  </a:schemeClr>
                </a:solidFill>
              </a:rPr>
              <a:t>aux DS </a:t>
            </a:r>
            <a:r>
              <a:rPr lang="fr-FR" sz="1800" dirty="0"/>
              <a:t>par </a:t>
            </a:r>
            <a:r>
              <a:rPr lang="fr-FR" sz="1800" dirty="0" smtClean="0"/>
              <a:t>l’UNICEF</a:t>
            </a:r>
            <a:endParaRPr lang="fr-FR" sz="1800" dirty="0"/>
          </a:p>
          <a:p>
            <a:pPr lvl="0" eaLnBrk="0" hangingPunct="0"/>
            <a:r>
              <a:rPr lang="fr-FR" sz="1800" b="1" dirty="0">
                <a:solidFill>
                  <a:schemeClr val="accent4">
                    <a:lumMod val="50000"/>
                  </a:schemeClr>
                </a:solidFill>
              </a:rPr>
              <a:t>2013</a:t>
            </a:r>
            <a:r>
              <a:rPr lang="fr-FR" sz="1800" b="1" dirty="0"/>
              <a:t> </a:t>
            </a:r>
            <a:r>
              <a:rPr lang="fr-FR" sz="1800" dirty="0"/>
              <a:t>: </a:t>
            </a:r>
            <a:r>
              <a:rPr lang="fr-FR" sz="1800" dirty="0">
                <a:solidFill>
                  <a:schemeClr val="accent6">
                    <a:lumMod val="50000"/>
                  </a:schemeClr>
                </a:solidFill>
              </a:rPr>
              <a:t>Définition du Paquet minimum « WASH In </a:t>
            </a:r>
            <a:r>
              <a:rPr lang="fr-FR" sz="1800" dirty="0" err="1">
                <a:solidFill>
                  <a:schemeClr val="accent6">
                    <a:lumMod val="50000"/>
                  </a:schemeClr>
                </a:solidFill>
              </a:rPr>
              <a:t>Nut</a:t>
            </a:r>
            <a:r>
              <a:rPr lang="fr-FR" sz="1800" dirty="0">
                <a:solidFill>
                  <a:schemeClr val="accent6">
                    <a:lumMod val="50000"/>
                  </a:schemeClr>
                </a:solidFill>
              </a:rPr>
              <a:t>. » </a:t>
            </a:r>
            <a:r>
              <a:rPr lang="fr-FR" sz="1800" dirty="0"/>
              <a:t>à délivrer dans les Centres et au niveau communautaire avec l’appui technique de Groupe Régional WASH &amp; ECHO et son </a:t>
            </a:r>
            <a:r>
              <a:rPr lang="fr-FR" sz="1800" dirty="0">
                <a:solidFill>
                  <a:schemeClr val="accent6">
                    <a:lumMod val="50000"/>
                  </a:schemeClr>
                </a:solidFill>
              </a:rPr>
              <a:t>adoption par les Clusters EHA et Nutrition </a:t>
            </a:r>
            <a:r>
              <a:rPr lang="fr-FR" sz="1800" dirty="0"/>
              <a:t>en réunion de conjoint le 7 Mai </a:t>
            </a:r>
            <a:r>
              <a:rPr lang="fr-FR" sz="1800" dirty="0" smtClean="0"/>
              <a:t>2013</a:t>
            </a:r>
            <a:endParaRPr lang="fr-FR" sz="1800" dirty="0"/>
          </a:p>
          <a:p>
            <a:pPr lvl="0" eaLnBrk="0" hangingPunct="0"/>
            <a:r>
              <a:rPr lang="fr-FR" sz="1800" b="1" dirty="0">
                <a:solidFill>
                  <a:schemeClr val="accent4">
                    <a:lumMod val="50000"/>
                  </a:schemeClr>
                </a:solidFill>
              </a:rPr>
              <a:t>2013/2014</a:t>
            </a:r>
            <a:r>
              <a:rPr lang="fr-FR" sz="1800" b="1" dirty="0"/>
              <a:t> </a:t>
            </a:r>
            <a:r>
              <a:rPr lang="fr-FR" sz="1800" dirty="0"/>
              <a:t>: </a:t>
            </a:r>
            <a:r>
              <a:rPr lang="fr-FR" sz="1800" dirty="0">
                <a:solidFill>
                  <a:schemeClr val="accent6">
                    <a:lumMod val="50000"/>
                  </a:schemeClr>
                </a:solidFill>
              </a:rPr>
              <a:t>Pilotage de l’approche par des I-ONG </a:t>
            </a:r>
            <a:r>
              <a:rPr lang="fr-FR" sz="1800" dirty="0"/>
              <a:t>au niveau communautaire et des centres des DS de Keita, </a:t>
            </a:r>
            <a:r>
              <a:rPr lang="fr-FR" sz="1800" dirty="0" err="1"/>
              <a:t>Mayahi</a:t>
            </a:r>
            <a:r>
              <a:rPr lang="fr-FR" sz="1800" dirty="0"/>
              <a:t>, Tillabéry, Ayorou, Tessaoua, </a:t>
            </a:r>
            <a:r>
              <a:rPr lang="fr-FR" sz="1800" dirty="0" err="1"/>
              <a:t>Magaria</a:t>
            </a:r>
            <a:r>
              <a:rPr lang="fr-FR" sz="1800" dirty="0"/>
              <a:t> et </a:t>
            </a:r>
            <a:r>
              <a:rPr lang="fr-FR" sz="1800" dirty="0" err="1" smtClean="0"/>
              <a:t>Mirriah</a:t>
            </a:r>
            <a:endParaRPr lang="fr-FR" sz="1800" dirty="0"/>
          </a:p>
          <a:p>
            <a:pPr lvl="0" eaLnBrk="0" hangingPunct="0"/>
            <a:r>
              <a:rPr lang="fr-FR" sz="1800" b="1" dirty="0">
                <a:solidFill>
                  <a:schemeClr val="accent4">
                    <a:lumMod val="50000"/>
                  </a:schemeClr>
                </a:solidFill>
              </a:rPr>
              <a:t>2015</a:t>
            </a:r>
            <a:r>
              <a:rPr lang="fr-FR" sz="1800" b="1" dirty="0"/>
              <a:t> </a:t>
            </a:r>
            <a:r>
              <a:rPr lang="fr-FR" sz="1800" dirty="0"/>
              <a:t>: </a:t>
            </a:r>
            <a:r>
              <a:rPr lang="fr-FR" sz="1800" dirty="0">
                <a:solidFill>
                  <a:schemeClr val="accent6">
                    <a:lumMod val="50000"/>
                  </a:schemeClr>
                </a:solidFill>
              </a:rPr>
              <a:t>Révision du Paquet minimum </a:t>
            </a:r>
            <a:r>
              <a:rPr lang="fr-FR" sz="1800" dirty="0"/>
              <a:t>(paquet différentié pour CRENI et CRENAS) tenant compte de la stratégie révisée et orientation de l’approche de mise en œuvre visant à l’appropriation par les services techniques étatiques (transfert de capacités et de compétences</a:t>
            </a:r>
            <a:r>
              <a:rPr lang="fr-FR" sz="1800" dirty="0" smtClean="0"/>
              <a:t>)</a:t>
            </a:r>
            <a:endParaRPr lang="fr-FR" sz="1800" dirty="0"/>
          </a:p>
          <a:p>
            <a:pPr lvl="0" eaLnBrk="0" hangingPunct="0"/>
            <a:r>
              <a:rPr lang="fr-FR" sz="1800" b="1" dirty="0">
                <a:solidFill>
                  <a:schemeClr val="accent4">
                    <a:lumMod val="50000"/>
                  </a:schemeClr>
                </a:solidFill>
              </a:rPr>
              <a:t>2015</a:t>
            </a:r>
            <a:r>
              <a:rPr lang="fr-FR" sz="1800" dirty="0"/>
              <a:t> : </a:t>
            </a:r>
            <a:r>
              <a:rPr lang="fr-FR" sz="1800" dirty="0">
                <a:solidFill>
                  <a:schemeClr val="accent6">
                    <a:lumMod val="50000"/>
                  </a:schemeClr>
                </a:solidFill>
              </a:rPr>
              <a:t>Ancrage institutionnel de la stratégie</a:t>
            </a:r>
            <a:r>
              <a:rPr lang="fr-FR" sz="1800" dirty="0"/>
              <a:t> sous le leadership du MSP, mise en place d’un comité national « WASH in </a:t>
            </a:r>
            <a:r>
              <a:rPr lang="fr-FR" sz="1800" dirty="0" err="1"/>
              <a:t>Nut</a:t>
            </a:r>
            <a:r>
              <a:rPr lang="fr-FR" sz="1800" dirty="0"/>
              <a:t> » avec signature d’un arrêté interministériel (MSP et MHA</a:t>
            </a:r>
            <a:r>
              <a:rPr lang="fr-FR" sz="1800" dirty="0" smtClean="0"/>
              <a:t>)</a:t>
            </a:r>
            <a:endParaRPr lang="fr-FR" sz="1800" dirty="0"/>
          </a:p>
          <a:p>
            <a:pPr lvl="0" eaLnBrk="0" hangingPunct="0"/>
            <a:r>
              <a:rPr lang="fr-FR" sz="1800" b="1" dirty="0">
                <a:solidFill>
                  <a:schemeClr val="accent1">
                    <a:lumMod val="50000"/>
                  </a:schemeClr>
                </a:solidFill>
              </a:rPr>
              <a:t>2016</a:t>
            </a:r>
            <a:r>
              <a:rPr lang="fr-FR" sz="1800" b="1" dirty="0"/>
              <a:t> : </a:t>
            </a:r>
            <a:r>
              <a:rPr lang="fr-FR" sz="1800" dirty="0">
                <a:solidFill>
                  <a:schemeClr val="accent6">
                    <a:lumMod val="50000"/>
                  </a:schemeClr>
                </a:solidFill>
              </a:rPr>
              <a:t>Création d’un sous-groupe « WASH in </a:t>
            </a:r>
            <a:r>
              <a:rPr lang="fr-FR" sz="1800" dirty="0" err="1">
                <a:solidFill>
                  <a:schemeClr val="accent6">
                    <a:lumMod val="50000"/>
                  </a:schemeClr>
                </a:solidFill>
              </a:rPr>
              <a:t>Nut</a:t>
            </a:r>
            <a:r>
              <a:rPr lang="fr-FR" sz="1800" dirty="0">
                <a:solidFill>
                  <a:schemeClr val="accent6">
                    <a:lumMod val="50000"/>
                  </a:schemeClr>
                </a:solidFill>
              </a:rPr>
              <a:t> » au sein du </a:t>
            </a:r>
            <a:r>
              <a:rPr lang="fr-FR" sz="1800" dirty="0" smtClean="0">
                <a:solidFill>
                  <a:schemeClr val="accent6">
                    <a:lumMod val="50000"/>
                  </a:schemeClr>
                </a:solidFill>
              </a:rPr>
              <a:t>cluster</a:t>
            </a:r>
            <a:endParaRPr lang="fr-FR" sz="1800" dirty="0">
              <a:solidFill>
                <a:schemeClr val="accent6">
                  <a:lumMod val="50000"/>
                </a:schemeClr>
              </a:solidFill>
            </a:endParaRPr>
          </a:p>
        </p:txBody>
      </p:sp>
    </p:spTree>
    <p:extLst>
      <p:ext uri="{BB962C8B-B14F-4D97-AF65-F5344CB8AC3E}">
        <p14:creationId xmlns:p14="http://schemas.microsoft.com/office/powerpoint/2010/main" val="353199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wipe(left)">
                                      <p:cBhvr>
                                        <p:cTn id="31" dur="500"/>
                                        <p:tgtEl>
                                          <p:spTgt spid="11">
                                            <p:txEl>
                                              <p:pRg st="4" end="4"/>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wipe(left)">
                                      <p:cBhvr>
                                        <p:cTn id="35"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1" name="Title 1">
            <a:extLst>
              <a:ext uri="{FF2B5EF4-FFF2-40B4-BE49-F238E27FC236}">
                <a16:creationId xmlns:a16="http://schemas.microsoft.com/office/drawing/2014/main" xmlns="" id="{195C6BF4-B1DC-D740-B36C-A876B73F6FA4}"/>
              </a:ext>
            </a:extLst>
          </p:cNvPr>
          <p:cNvSpPr>
            <a:spLocks noGrp="1"/>
          </p:cNvSpPr>
          <p:nvPr>
            <p:ph type="title"/>
          </p:nvPr>
        </p:nvSpPr>
        <p:spPr>
          <a:xfrm>
            <a:off x="160217" y="1767840"/>
            <a:ext cx="2787527" cy="2123706"/>
          </a:xfrm>
        </p:spPr>
        <p:txBody>
          <a:bodyPr>
            <a:noAutofit/>
          </a:bodyPr>
          <a:lstStyle/>
          <a:p>
            <a:pPr algn="l"/>
            <a:r>
              <a:rPr lang="fr-FR" dirty="0">
                <a:solidFill>
                  <a:schemeClr val="accent1">
                    <a:lumMod val="50000"/>
                  </a:schemeClr>
                </a:solidFill>
              </a:rPr>
              <a:t>Le système alimentaire et la nutrition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7744" y="1767840"/>
            <a:ext cx="5886450" cy="3924300"/>
          </a:xfrm>
          <a:prstGeom prst="rect">
            <a:avLst/>
          </a:prstGeom>
        </p:spPr>
      </p:pic>
    </p:spTree>
    <p:extLst>
      <p:ext uri="{BB962C8B-B14F-4D97-AF65-F5344CB8AC3E}">
        <p14:creationId xmlns:p14="http://schemas.microsoft.com/office/powerpoint/2010/main" val="107511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68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Système alimentaire: les fonctions essentielles</a:t>
            </a:r>
          </a:p>
        </p:txBody>
      </p:sp>
      <p:pic>
        <p:nvPicPr>
          <p:cNvPr id="11" name="Espace réservé du contenu 6">
            <a:extLst>
              <a:ext uri="{FF2B5EF4-FFF2-40B4-BE49-F238E27FC236}">
                <a16:creationId xmlns:a16="http://schemas.microsoft.com/office/drawing/2014/main" xmlns="" id="{524832B4-37E9-4746-B11C-51266AD44FDD}"/>
              </a:ext>
            </a:extLst>
          </p:cNvPr>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2740838" y="1264540"/>
            <a:ext cx="3708615" cy="3685863"/>
          </a:xfrm>
        </p:spPr>
      </p:pic>
      <p:sp>
        <p:nvSpPr>
          <p:cNvPr id="18" name="ZoneTexte 17">
            <a:extLst>
              <a:ext uri="{FF2B5EF4-FFF2-40B4-BE49-F238E27FC236}">
                <a16:creationId xmlns:a16="http://schemas.microsoft.com/office/drawing/2014/main" xmlns="" id="{B7FBB029-3ED1-487A-B3AC-965880950A68}"/>
              </a:ext>
            </a:extLst>
          </p:cNvPr>
          <p:cNvSpPr txBox="1"/>
          <p:nvPr/>
        </p:nvSpPr>
        <p:spPr>
          <a:xfrm>
            <a:off x="6824858" y="1460503"/>
            <a:ext cx="1957192" cy="1323439"/>
          </a:xfrm>
          <a:prstGeom prst="rect">
            <a:avLst/>
          </a:prstGeom>
          <a:gradFill flip="none" rotWithShape="1">
            <a:gsLst>
              <a:gs pos="0">
                <a:schemeClr val="accent2">
                  <a:lumMod val="50000"/>
                  <a:tint val="66000"/>
                  <a:satMod val="160000"/>
                </a:schemeClr>
              </a:gs>
              <a:gs pos="50000">
                <a:schemeClr val="accent2">
                  <a:lumMod val="50000"/>
                  <a:tint val="44500"/>
                  <a:satMod val="160000"/>
                </a:schemeClr>
              </a:gs>
              <a:gs pos="100000">
                <a:schemeClr val="accent2">
                  <a:lumMod val="50000"/>
                  <a:tint val="23500"/>
                  <a:satMod val="160000"/>
                </a:schemeClr>
              </a:gs>
            </a:gsLst>
            <a:lin ang="2700000" scaled="1"/>
            <a:tileRect/>
          </a:gradFill>
        </p:spPr>
        <p:txBody>
          <a:bodyPr wrap="square" rtlCol="0">
            <a:spAutoFit/>
          </a:bodyPr>
          <a:lstStyle/>
          <a:p>
            <a:pPr defTabSz="514350">
              <a:defRPr/>
            </a:pPr>
            <a:r>
              <a:rPr lang="fr-FR" sz="1600" b="1" dirty="0">
                <a:solidFill>
                  <a:schemeClr val="tx1">
                    <a:lumMod val="75000"/>
                  </a:schemeClr>
                </a:solidFill>
                <a:latin typeface="Calibri"/>
              </a:rPr>
              <a:t>Production alimentaire</a:t>
            </a:r>
          </a:p>
          <a:p>
            <a:pPr defTabSz="514350">
              <a:defRPr/>
            </a:pPr>
            <a:r>
              <a:rPr lang="fr-FR" sz="1600" dirty="0">
                <a:solidFill>
                  <a:schemeClr val="tx1">
                    <a:lumMod val="75000"/>
                  </a:schemeClr>
                </a:solidFill>
                <a:latin typeface="Calibri"/>
              </a:rPr>
              <a:t>Production agro-</a:t>
            </a:r>
            <a:r>
              <a:rPr lang="fr-FR" sz="1600" dirty="0" err="1">
                <a:solidFill>
                  <a:schemeClr val="tx1">
                    <a:lumMod val="75000"/>
                  </a:schemeClr>
                </a:solidFill>
                <a:latin typeface="Calibri"/>
              </a:rPr>
              <a:t>sylvo</a:t>
            </a:r>
            <a:r>
              <a:rPr lang="fr-FR" sz="1600" dirty="0">
                <a:solidFill>
                  <a:schemeClr val="tx1">
                    <a:lumMod val="75000"/>
                  </a:schemeClr>
                </a:solidFill>
                <a:latin typeface="Calibri"/>
              </a:rPr>
              <a:t>-pastorales et halieutiques, PFNL</a:t>
            </a:r>
          </a:p>
        </p:txBody>
      </p:sp>
      <p:sp>
        <p:nvSpPr>
          <p:cNvPr id="19" name="ZoneTexte 18">
            <a:extLst>
              <a:ext uri="{FF2B5EF4-FFF2-40B4-BE49-F238E27FC236}">
                <a16:creationId xmlns:a16="http://schemas.microsoft.com/office/drawing/2014/main" xmlns="" id="{F91005F2-CC0E-4668-8057-B0F80E8969F9}"/>
              </a:ext>
            </a:extLst>
          </p:cNvPr>
          <p:cNvSpPr txBox="1"/>
          <p:nvPr/>
        </p:nvSpPr>
        <p:spPr>
          <a:xfrm>
            <a:off x="6645228" y="3949981"/>
            <a:ext cx="2364627" cy="1569660"/>
          </a:xfrm>
          <a:prstGeom prst="rect">
            <a:avLst/>
          </a:prstGeom>
          <a:gradFill flip="none" rotWithShape="1">
            <a:gsLst>
              <a:gs pos="0">
                <a:schemeClr val="accent5">
                  <a:lumMod val="50000"/>
                  <a:tint val="66000"/>
                  <a:satMod val="160000"/>
                </a:schemeClr>
              </a:gs>
              <a:gs pos="50000">
                <a:schemeClr val="accent5">
                  <a:lumMod val="50000"/>
                  <a:tint val="44500"/>
                  <a:satMod val="160000"/>
                </a:schemeClr>
              </a:gs>
              <a:gs pos="100000">
                <a:schemeClr val="accent5">
                  <a:lumMod val="50000"/>
                  <a:tint val="23500"/>
                  <a:satMod val="160000"/>
                </a:schemeClr>
              </a:gs>
            </a:gsLst>
            <a:lin ang="2700000" scaled="1"/>
            <a:tileRect/>
          </a:gradFill>
        </p:spPr>
        <p:txBody>
          <a:bodyPr wrap="square" rtlCol="0">
            <a:spAutoFit/>
          </a:bodyPr>
          <a:lstStyle/>
          <a:p>
            <a:pPr defTabSz="514350">
              <a:defRPr/>
            </a:pPr>
            <a:r>
              <a:rPr lang="fr-FR" sz="1600" b="1" dirty="0">
                <a:solidFill>
                  <a:schemeClr val="tx1">
                    <a:lumMod val="75000"/>
                  </a:schemeClr>
                </a:solidFill>
                <a:latin typeface="Calibri"/>
              </a:rPr>
              <a:t>Gestion après récolte, stockage et transformation</a:t>
            </a:r>
          </a:p>
          <a:p>
            <a:pPr defTabSz="514350">
              <a:defRPr/>
            </a:pPr>
            <a:r>
              <a:rPr lang="fr-FR" sz="1600" dirty="0">
                <a:solidFill>
                  <a:schemeClr val="tx1">
                    <a:lumMod val="75000"/>
                  </a:schemeClr>
                </a:solidFill>
                <a:latin typeface="Calibri"/>
              </a:rPr>
              <a:t>Traitement post-récolte, emballage, conservation, stockage, transformation</a:t>
            </a:r>
          </a:p>
        </p:txBody>
      </p:sp>
      <p:sp>
        <p:nvSpPr>
          <p:cNvPr id="20" name="ZoneTexte 19">
            <a:extLst>
              <a:ext uri="{FF2B5EF4-FFF2-40B4-BE49-F238E27FC236}">
                <a16:creationId xmlns:a16="http://schemas.microsoft.com/office/drawing/2014/main" xmlns="" id="{97E58AC4-89E7-4943-995F-14ACECF758F6}"/>
              </a:ext>
            </a:extLst>
          </p:cNvPr>
          <p:cNvSpPr txBox="1"/>
          <p:nvPr/>
        </p:nvSpPr>
        <p:spPr>
          <a:xfrm>
            <a:off x="516238" y="3780705"/>
            <a:ext cx="2205550" cy="1323439"/>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p:spPr>
        <p:txBody>
          <a:bodyPr wrap="square" rtlCol="0">
            <a:spAutoFit/>
          </a:bodyPr>
          <a:lstStyle/>
          <a:p>
            <a:pPr defTabSz="514350">
              <a:defRPr/>
            </a:pPr>
            <a:r>
              <a:rPr lang="fr-FR" sz="1600" b="1" dirty="0">
                <a:solidFill>
                  <a:schemeClr val="tx1">
                    <a:lumMod val="75000"/>
                  </a:schemeClr>
                </a:solidFill>
                <a:latin typeface="Calibri"/>
              </a:rPr>
              <a:t>Commercialisation</a:t>
            </a:r>
            <a:r>
              <a:rPr lang="fr-FR" sz="1600" b="1" dirty="0" smtClean="0">
                <a:solidFill>
                  <a:schemeClr val="tx1">
                    <a:lumMod val="75000"/>
                  </a:schemeClr>
                </a:solidFill>
                <a:latin typeface="Calibri"/>
              </a:rPr>
              <a:t>, transport</a:t>
            </a:r>
            <a:r>
              <a:rPr lang="fr-FR" sz="1600" b="1" dirty="0">
                <a:solidFill>
                  <a:schemeClr val="tx1">
                    <a:lumMod val="75000"/>
                  </a:schemeClr>
                </a:solidFill>
                <a:latin typeface="Calibri"/>
              </a:rPr>
              <a:t>, marketing</a:t>
            </a:r>
          </a:p>
          <a:p>
            <a:pPr defTabSz="514350">
              <a:defRPr/>
            </a:pPr>
            <a:r>
              <a:rPr lang="fr-FR" sz="1600" dirty="0">
                <a:solidFill>
                  <a:schemeClr val="tx1">
                    <a:lumMod val="75000"/>
                  </a:schemeClr>
                </a:solidFill>
                <a:latin typeface="Calibri"/>
              </a:rPr>
              <a:t>Vente, promotion des aliments / produits alimentaires</a:t>
            </a:r>
          </a:p>
        </p:txBody>
      </p:sp>
      <p:sp>
        <p:nvSpPr>
          <p:cNvPr id="21" name="ZoneTexte 20">
            <a:extLst>
              <a:ext uri="{FF2B5EF4-FFF2-40B4-BE49-F238E27FC236}">
                <a16:creationId xmlns:a16="http://schemas.microsoft.com/office/drawing/2014/main" xmlns="" id="{83913263-9804-496D-9E75-A8A324CEFB2E}"/>
              </a:ext>
            </a:extLst>
          </p:cNvPr>
          <p:cNvSpPr txBox="1"/>
          <p:nvPr/>
        </p:nvSpPr>
        <p:spPr>
          <a:xfrm>
            <a:off x="530410" y="1460503"/>
            <a:ext cx="1979543" cy="156966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txBody>
          <a:bodyPr wrap="square" rtlCol="0">
            <a:spAutoFit/>
          </a:bodyPr>
          <a:lstStyle/>
          <a:p>
            <a:pPr defTabSz="514350">
              <a:defRPr/>
            </a:pPr>
            <a:r>
              <a:rPr lang="fr-FR" sz="1600" b="1" dirty="0">
                <a:solidFill>
                  <a:schemeClr val="tx1">
                    <a:lumMod val="75000"/>
                  </a:schemeClr>
                </a:solidFill>
                <a:latin typeface="Calibri"/>
              </a:rPr>
              <a:t>Consommation</a:t>
            </a:r>
          </a:p>
          <a:p>
            <a:pPr defTabSz="514350">
              <a:defRPr/>
            </a:pPr>
            <a:r>
              <a:rPr lang="fr-FR" sz="1600" dirty="0">
                <a:solidFill>
                  <a:schemeClr val="tx1">
                    <a:lumMod val="75000"/>
                  </a:schemeClr>
                </a:solidFill>
                <a:latin typeface="Calibri"/>
              </a:rPr>
              <a:t>Demande, préparation, achat et préférences alimentaires du consommateur</a:t>
            </a:r>
          </a:p>
        </p:txBody>
      </p:sp>
      <p:sp>
        <p:nvSpPr>
          <p:cNvPr id="22" name="ZoneTexte 21">
            <a:extLst>
              <a:ext uri="{FF2B5EF4-FFF2-40B4-BE49-F238E27FC236}">
                <a16:creationId xmlns:a16="http://schemas.microsoft.com/office/drawing/2014/main" xmlns="" id="{E2DC0B75-2F61-4023-A122-1C44D79EF9E4}"/>
              </a:ext>
            </a:extLst>
          </p:cNvPr>
          <p:cNvSpPr txBox="1"/>
          <p:nvPr/>
        </p:nvSpPr>
        <p:spPr>
          <a:xfrm>
            <a:off x="3017306" y="5122428"/>
            <a:ext cx="3120570" cy="830997"/>
          </a:xfrm>
          <a:prstGeom prst="rect">
            <a:avLst/>
          </a:prstGeom>
          <a:gradFill flip="none" rotWithShape="1">
            <a:gsLst>
              <a:gs pos="0">
                <a:schemeClr val="accent6">
                  <a:lumMod val="75000"/>
                  <a:tint val="66000"/>
                  <a:satMod val="160000"/>
                </a:schemeClr>
              </a:gs>
              <a:gs pos="50000">
                <a:schemeClr val="accent6">
                  <a:lumMod val="75000"/>
                  <a:tint val="44500"/>
                  <a:satMod val="160000"/>
                </a:schemeClr>
              </a:gs>
              <a:gs pos="100000">
                <a:schemeClr val="accent6">
                  <a:lumMod val="75000"/>
                  <a:tint val="23500"/>
                  <a:satMod val="160000"/>
                </a:schemeClr>
              </a:gs>
            </a:gsLst>
            <a:lin ang="2700000" scaled="1"/>
            <a:tileRect/>
          </a:gradFill>
          <a:ln w="38100">
            <a:noFill/>
            <a:prstDash val="dash"/>
          </a:ln>
        </p:spPr>
        <p:txBody>
          <a:bodyPr wrap="square" rtlCol="0">
            <a:spAutoFit/>
          </a:bodyPr>
          <a:lstStyle/>
          <a:p>
            <a:pPr algn="ctr" defTabSz="514350">
              <a:defRPr/>
            </a:pPr>
            <a:r>
              <a:rPr lang="fr-FR" sz="1600" b="1" dirty="0">
                <a:solidFill>
                  <a:schemeClr val="tx1">
                    <a:lumMod val="75000"/>
                  </a:schemeClr>
                </a:solidFill>
                <a:latin typeface="Calibri"/>
              </a:rPr>
              <a:t>Questions transversales:  </a:t>
            </a:r>
            <a:r>
              <a:rPr lang="fr-FR" sz="1600" dirty="0">
                <a:solidFill>
                  <a:schemeClr val="tx1">
                    <a:lumMod val="75000"/>
                  </a:schemeClr>
                </a:solidFill>
                <a:latin typeface="Calibri"/>
              </a:rPr>
              <a:t>Gouvernance, genre, équité, autonomisation des femmes</a:t>
            </a:r>
          </a:p>
        </p:txBody>
      </p:sp>
      <p:sp>
        <p:nvSpPr>
          <p:cNvPr id="23" name="ZoneTexte 22">
            <a:extLst>
              <a:ext uri="{FF2B5EF4-FFF2-40B4-BE49-F238E27FC236}">
                <a16:creationId xmlns:a16="http://schemas.microsoft.com/office/drawing/2014/main" xmlns="" id="{E767A851-ADD8-4C45-ADD3-F2C2DB81DD9A}"/>
              </a:ext>
            </a:extLst>
          </p:cNvPr>
          <p:cNvSpPr txBox="1"/>
          <p:nvPr/>
        </p:nvSpPr>
        <p:spPr>
          <a:xfrm>
            <a:off x="1649892" y="5768759"/>
            <a:ext cx="860061" cy="253916"/>
          </a:xfrm>
          <a:prstGeom prst="rect">
            <a:avLst/>
          </a:prstGeom>
          <a:noFill/>
        </p:spPr>
        <p:txBody>
          <a:bodyPr wrap="square" rtlCol="0">
            <a:spAutoFit/>
          </a:bodyPr>
          <a:lstStyle/>
          <a:p>
            <a:pPr defTabSz="514350">
              <a:defRPr/>
            </a:pPr>
            <a:r>
              <a:rPr lang="fr-FR" sz="1050" i="1" dirty="0">
                <a:latin typeface="Calibri"/>
              </a:rPr>
              <a:t>Source: FAO</a:t>
            </a:r>
          </a:p>
        </p:txBody>
      </p:sp>
    </p:spTree>
    <p:extLst>
      <p:ext uri="{BB962C8B-B14F-4D97-AF65-F5344CB8AC3E}">
        <p14:creationId xmlns:p14="http://schemas.microsoft.com/office/powerpoint/2010/main" val="347585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1421"/>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Contribution des différentes composantes </a:t>
            </a:r>
            <a:r>
              <a:rPr lang="fr-FR" sz="2000" b="1" cap="small" dirty="0" smtClean="0">
                <a:solidFill>
                  <a:srgbClr val="FFFFFF"/>
                </a:solidFill>
              </a:rPr>
              <a:t>du </a:t>
            </a:r>
            <a:r>
              <a:rPr lang="fr-FR" sz="2000" b="1" cap="small" dirty="0">
                <a:solidFill>
                  <a:srgbClr val="FFFFFF"/>
                </a:solidFill>
              </a:rPr>
              <a:t>système </a:t>
            </a:r>
            <a:r>
              <a:rPr lang="fr-FR" sz="2000" b="1" cap="small" dirty="0" smtClean="0">
                <a:solidFill>
                  <a:srgbClr val="FFFFFF"/>
                </a:solidFill>
              </a:rPr>
              <a:t>alimentaire</a:t>
            </a:r>
            <a:endParaRPr lang="fr-FR" sz="2000" b="1" cap="small" dirty="0">
              <a:solidFill>
                <a:srgbClr val="FFFFFF"/>
              </a:solidFill>
            </a:endParaRPr>
          </a:p>
        </p:txBody>
      </p:sp>
      <p:sp>
        <p:nvSpPr>
          <p:cNvPr id="18" name="ZoneTexte 13">
            <a:extLst>
              <a:ext uri="{FF2B5EF4-FFF2-40B4-BE49-F238E27FC236}">
                <a16:creationId xmlns:a16="http://schemas.microsoft.com/office/drawing/2014/main" xmlns="" id="{8A244597-7709-B344-8488-A13E7C13914C}"/>
              </a:ext>
            </a:extLst>
          </p:cNvPr>
          <p:cNvSpPr txBox="1"/>
          <p:nvPr/>
        </p:nvSpPr>
        <p:spPr>
          <a:xfrm>
            <a:off x="114300" y="1728025"/>
            <a:ext cx="1930462" cy="2031325"/>
          </a:xfrm>
          <a:prstGeom prst="rect">
            <a:avLst/>
          </a:prstGeom>
          <a:solidFill>
            <a:schemeClr val="accent6">
              <a:lumMod val="60000"/>
              <a:lumOff val="40000"/>
            </a:schemeClr>
          </a:solidFill>
        </p:spPr>
        <p:txBody>
          <a:bodyPr wrap="square" rtlCol="0">
            <a:spAutoFit/>
          </a:bodyPr>
          <a:lstStyle/>
          <a:p>
            <a:pPr algn="ctr" defTabSz="514350">
              <a:defRPr/>
            </a:pPr>
            <a:r>
              <a:rPr lang="fr-FR" b="1" dirty="0">
                <a:solidFill>
                  <a:srgbClr val="C00000"/>
                </a:solidFill>
                <a:latin typeface="Calibri"/>
              </a:rPr>
              <a:t>Consommation</a:t>
            </a:r>
          </a:p>
          <a:p>
            <a:pPr algn="ctr" defTabSz="514350">
              <a:defRPr/>
            </a:pPr>
            <a:endParaRPr lang="fr-FR" b="1" dirty="0">
              <a:solidFill>
                <a:srgbClr val="C00000"/>
              </a:solidFill>
              <a:latin typeface="Calibri"/>
            </a:endParaRPr>
          </a:p>
          <a:p>
            <a:pPr algn="ctr" defTabSz="514350">
              <a:defRPr/>
            </a:pPr>
            <a:r>
              <a:rPr lang="fr-FR" dirty="0">
                <a:solidFill>
                  <a:srgbClr val="C00000"/>
                </a:solidFill>
                <a:latin typeface="Calibri"/>
              </a:rPr>
              <a:t>Demande, préparation, achat et préférences alimentaires du consommateur</a:t>
            </a:r>
          </a:p>
        </p:txBody>
      </p:sp>
      <p:sp>
        <p:nvSpPr>
          <p:cNvPr id="19" name="ZoneTexte 8">
            <a:extLst>
              <a:ext uri="{FF2B5EF4-FFF2-40B4-BE49-F238E27FC236}">
                <a16:creationId xmlns:a16="http://schemas.microsoft.com/office/drawing/2014/main" xmlns="" id="{FF0BCB43-1BC8-C340-B279-A560B5AF5C61}"/>
              </a:ext>
            </a:extLst>
          </p:cNvPr>
          <p:cNvSpPr txBox="1"/>
          <p:nvPr/>
        </p:nvSpPr>
        <p:spPr>
          <a:xfrm>
            <a:off x="2190906" y="1728025"/>
            <a:ext cx="2034155" cy="1754326"/>
          </a:xfrm>
          <a:prstGeom prst="rect">
            <a:avLst/>
          </a:prstGeom>
          <a:solidFill>
            <a:schemeClr val="accent6">
              <a:lumMod val="40000"/>
              <a:lumOff val="60000"/>
            </a:schemeClr>
          </a:solidFill>
        </p:spPr>
        <p:txBody>
          <a:bodyPr wrap="square" rtlCol="0">
            <a:spAutoFit/>
          </a:bodyPr>
          <a:lstStyle/>
          <a:p>
            <a:pPr algn="ctr" defTabSz="514350">
              <a:defRPr/>
            </a:pPr>
            <a:r>
              <a:rPr lang="fr-FR" b="1" dirty="0">
                <a:solidFill>
                  <a:prstClr val="black"/>
                </a:solidFill>
                <a:latin typeface="Calibri"/>
              </a:rPr>
              <a:t>Production alimentaire</a:t>
            </a:r>
          </a:p>
          <a:p>
            <a:pPr algn="ctr" defTabSz="514350">
              <a:defRPr/>
            </a:pPr>
            <a:endParaRPr lang="fr-FR" b="1" dirty="0">
              <a:solidFill>
                <a:prstClr val="black"/>
              </a:solidFill>
              <a:latin typeface="Calibri"/>
            </a:endParaRPr>
          </a:p>
          <a:p>
            <a:pPr algn="ctr" defTabSz="514350">
              <a:defRPr/>
            </a:pPr>
            <a:r>
              <a:rPr lang="fr-FR" dirty="0">
                <a:solidFill>
                  <a:prstClr val="black"/>
                </a:solidFill>
                <a:latin typeface="Calibri"/>
              </a:rPr>
              <a:t>Production agro-</a:t>
            </a:r>
            <a:r>
              <a:rPr lang="fr-FR" dirty="0" err="1">
                <a:solidFill>
                  <a:prstClr val="black"/>
                </a:solidFill>
                <a:latin typeface="Calibri"/>
              </a:rPr>
              <a:t>sylvo</a:t>
            </a:r>
            <a:r>
              <a:rPr lang="fr-FR" dirty="0">
                <a:solidFill>
                  <a:prstClr val="black"/>
                </a:solidFill>
                <a:latin typeface="Calibri"/>
              </a:rPr>
              <a:t>-pastorales et halieutiques, PFNL</a:t>
            </a:r>
          </a:p>
        </p:txBody>
      </p:sp>
      <p:sp>
        <p:nvSpPr>
          <p:cNvPr id="20" name="ZoneTexte 11">
            <a:extLst>
              <a:ext uri="{FF2B5EF4-FFF2-40B4-BE49-F238E27FC236}">
                <a16:creationId xmlns:a16="http://schemas.microsoft.com/office/drawing/2014/main" xmlns="" id="{E5E2B5B2-AEF2-C746-83B3-CD38DB4A266D}"/>
              </a:ext>
            </a:extLst>
          </p:cNvPr>
          <p:cNvSpPr txBox="1"/>
          <p:nvPr/>
        </p:nvSpPr>
        <p:spPr>
          <a:xfrm>
            <a:off x="4371205" y="1728025"/>
            <a:ext cx="2301226" cy="1754326"/>
          </a:xfrm>
          <a:prstGeom prst="rect">
            <a:avLst/>
          </a:prstGeom>
          <a:solidFill>
            <a:schemeClr val="accent6">
              <a:lumMod val="40000"/>
              <a:lumOff val="60000"/>
            </a:schemeClr>
          </a:solidFill>
        </p:spPr>
        <p:txBody>
          <a:bodyPr wrap="square" rtlCol="0">
            <a:spAutoFit/>
          </a:bodyPr>
          <a:lstStyle/>
          <a:p>
            <a:pPr algn="ctr" defTabSz="514350">
              <a:defRPr/>
            </a:pPr>
            <a:r>
              <a:rPr lang="fr-FR" b="1" dirty="0">
                <a:solidFill>
                  <a:prstClr val="black"/>
                </a:solidFill>
                <a:latin typeface="Calibri"/>
              </a:rPr>
              <a:t>Commercialisation, transport, marketing</a:t>
            </a:r>
          </a:p>
          <a:p>
            <a:pPr algn="ctr" defTabSz="514350">
              <a:defRPr/>
            </a:pPr>
            <a:endParaRPr lang="fr-FR" b="1" dirty="0">
              <a:solidFill>
                <a:prstClr val="black"/>
              </a:solidFill>
              <a:latin typeface="Calibri"/>
            </a:endParaRPr>
          </a:p>
          <a:p>
            <a:pPr algn="ctr" defTabSz="514350">
              <a:defRPr/>
            </a:pPr>
            <a:r>
              <a:rPr lang="fr-FR" dirty="0">
                <a:solidFill>
                  <a:prstClr val="black"/>
                </a:solidFill>
                <a:latin typeface="Calibri"/>
              </a:rPr>
              <a:t>Vente, promotion des aliments / produits alimentaires</a:t>
            </a:r>
          </a:p>
        </p:txBody>
      </p:sp>
      <p:sp>
        <p:nvSpPr>
          <p:cNvPr id="21" name="ZoneTexte 10">
            <a:extLst>
              <a:ext uri="{FF2B5EF4-FFF2-40B4-BE49-F238E27FC236}">
                <a16:creationId xmlns:a16="http://schemas.microsoft.com/office/drawing/2014/main" xmlns="" id="{F207C7A7-541A-2A47-BB4A-400989C96B12}"/>
              </a:ext>
            </a:extLst>
          </p:cNvPr>
          <p:cNvSpPr txBox="1"/>
          <p:nvPr/>
        </p:nvSpPr>
        <p:spPr>
          <a:xfrm>
            <a:off x="6818574" y="1728025"/>
            <a:ext cx="2191282" cy="2585323"/>
          </a:xfrm>
          <a:prstGeom prst="rect">
            <a:avLst/>
          </a:prstGeom>
          <a:solidFill>
            <a:schemeClr val="accent6">
              <a:lumMod val="40000"/>
              <a:lumOff val="60000"/>
            </a:schemeClr>
          </a:solidFill>
        </p:spPr>
        <p:txBody>
          <a:bodyPr wrap="square" rtlCol="0">
            <a:spAutoFit/>
          </a:bodyPr>
          <a:lstStyle/>
          <a:p>
            <a:pPr algn="ctr" defTabSz="514350">
              <a:defRPr/>
            </a:pPr>
            <a:r>
              <a:rPr lang="fr-FR" b="1" dirty="0">
                <a:solidFill>
                  <a:prstClr val="black"/>
                </a:solidFill>
                <a:latin typeface="Calibri"/>
              </a:rPr>
              <a:t>Gestion après récolte, stockage et transformation</a:t>
            </a:r>
          </a:p>
          <a:p>
            <a:pPr algn="ctr" defTabSz="514350">
              <a:defRPr/>
            </a:pPr>
            <a:endParaRPr lang="fr-FR" dirty="0">
              <a:solidFill>
                <a:prstClr val="black"/>
              </a:solidFill>
              <a:latin typeface="Calibri"/>
            </a:endParaRPr>
          </a:p>
          <a:p>
            <a:pPr algn="ctr" defTabSz="514350">
              <a:defRPr/>
            </a:pPr>
            <a:r>
              <a:rPr lang="fr-FR" dirty="0">
                <a:solidFill>
                  <a:prstClr val="black"/>
                </a:solidFill>
                <a:latin typeface="Calibri"/>
              </a:rPr>
              <a:t>Traitement post-récolte, emballage, conservation, stockage, transformation</a:t>
            </a:r>
          </a:p>
        </p:txBody>
      </p:sp>
      <p:sp>
        <p:nvSpPr>
          <p:cNvPr id="23" name="TextBox 3">
            <a:extLst>
              <a:ext uri="{FF2B5EF4-FFF2-40B4-BE49-F238E27FC236}">
                <a16:creationId xmlns:a16="http://schemas.microsoft.com/office/drawing/2014/main" xmlns="" id="{816193DE-5930-504A-A56F-03A32DC6381E}"/>
              </a:ext>
            </a:extLst>
          </p:cNvPr>
          <p:cNvSpPr txBox="1"/>
          <p:nvPr/>
        </p:nvSpPr>
        <p:spPr>
          <a:xfrm>
            <a:off x="7464046" y="870615"/>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sp>
        <p:nvSpPr>
          <p:cNvPr id="3" name="Rectangle 2"/>
          <p:cNvSpPr/>
          <p:nvPr/>
        </p:nvSpPr>
        <p:spPr>
          <a:xfrm>
            <a:off x="266700" y="4523911"/>
            <a:ext cx="5353050" cy="1323439"/>
          </a:xfrm>
          <a:prstGeom prst="rect">
            <a:avLst/>
          </a:prstGeom>
        </p:spPr>
        <p:txBody>
          <a:bodyPr wrap="square">
            <a:spAutoFit/>
          </a:bodyPr>
          <a:lstStyle/>
          <a:p>
            <a:r>
              <a:rPr lang="fr-FR" sz="2000" b="1" i="1" dirty="0">
                <a:solidFill>
                  <a:schemeClr val="tx1">
                    <a:lumMod val="75000"/>
                  </a:schemeClr>
                </a:solidFill>
              </a:rPr>
              <a:t>Réfléchir et débattre sur les mécanismes par lesquels la composante influence la nutrition et comment cette influence pourrait être </a:t>
            </a:r>
            <a:r>
              <a:rPr lang="fr-FR" sz="2000" b="1" i="1" dirty="0" smtClean="0">
                <a:solidFill>
                  <a:schemeClr val="tx1">
                    <a:lumMod val="75000"/>
                  </a:schemeClr>
                </a:solidFill>
              </a:rPr>
              <a:t>opérationnalisée</a:t>
            </a:r>
            <a:endParaRPr lang="x-none" sz="2000" b="1" i="1" dirty="0">
              <a:solidFill>
                <a:schemeClr val="tx1">
                  <a:lumMod val="75000"/>
                </a:schemeClr>
              </a:solidFill>
            </a:endParaRPr>
          </a:p>
        </p:txBody>
      </p:sp>
      <p:sp>
        <p:nvSpPr>
          <p:cNvPr id="5" name="Rectangle 4"/>
          <p:cNvSpPr/>
          <p:nvPr/>
        </p:nvSpPr>
        <p:spPr>
          <a:xfrm>
            <a:off x="6285706" y="4581984"/>
            <a:ext cx="2724150" cy="1200329"/>
          </a:xfrm>
          <a:prstGeom prst="rect">
            <a:avLst/>
          </a:prstGeom>
          <a:solidFill>
            <a:schemeClr val="accent6">
              <a:lumMod val="75000"/>
            </a:schemeClr>
          </a:solidFill>
        </p:spPr>
        <p:txBody>
          <a:bodyPr wrap="square">
            <a:spAutoFit/>
          </a:bodyPr>
          <a:lstStyle/>
          <a:p>
            <a:pPr algn="ctr" defTabSz="514350">
              <a:defRPr/>
            </a:pPr>
            <a:r>
              <a:rPr lang="fr-FR" b="1" dirty="0">
                <a:solidFill>
                  <a:srgbClr val="C00000"/>
                </a:solidFill>
                <a:latin typeface="Calibri"/>
              </a:rPr>
              <a:t>Questions transversales</a:t>
            </a:r>
          </a:p>
          <a:p>
            <a:pPr algn="ctr" defTabSz="514350">
              <a:defRPr/>
            </a:pPr>
            <a:r>
              <a:rPr lang="fr-FR" dirty="0" smtClean="0">
                <a:solidFill>
                  <a:srgbClr val="C00000"/>
                </a:solidFill>
              </a:rPr>
              <a:t>Gouvernance</a:t>
            </a:r>
            <a:r>
              <a:rPr lang="fr-FR" dirty="0">
                <a:solidFill>
                  <a:srgbClr val="C00000"/>
                </a:solidFill>
              </a:rPr>
              <a:t>, genre, équité, autonomisation des femmes</a:t>
            </a:r>
            <a:endParaRPr lang="fr-FR" dirty="0">
              <a:solidFill>
                <a:srgbClr val="C00000"/>
              </a:solidFill>
              <a:latin typeface="Calibri"/>
            </a:endParaRPr>
          </a:p>
        </p:txBody>
      </p:sp>
    </p:spTree>
    <p:extLst>
      <p:ext uri="{BB962C8B-B14F-4D97-AF65-F5344CB8AC3E}">
        <p14:creationId xmlns:p14="http://schemas.microsoft.com/office/powerpoint/2010/main" val="36937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ssolve">
                                      <p:cBhvr>
                                        <p:cTn id="27" dur="500"/>
                                        <p:tgtEl>
                                          <p:spTgt spid="19"/>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animEffect transition="in" filter="barn(inVertical)">
                                      <p:cBhvr>
                                        <p:cTn id="31" dur="500"/>
                                        <p:tgtEl>
                                          <p:spTgt spid="19">
                                            <p:txEl>
                                              <p:pRg st="0" end="0"/>
                                            </p:txEl>
                                          </p:spTgt>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tgtEl>
                                          <p:spTgt spid="20"/>
                                        </p:tgtEl>
                                      </p:cBhvr>
                                    </p:animEffect>
                                  </p:childTnLst>
                                </p:cTn>
                              </p:par>
                            </p:childTnLst>
                          </p:cTn>
                        </p:par>
                        <p:par>
                          <p:cTn id="36" fill="hold">
                            <p:stCondLst>
                              <p:cond delay="4000"/>
                            </p:stCondLst>
                            <p:childTnLst>
                              <p:par>
                                <p:cTn id="37" presetID="16" presetClass="entr" presetSubtype="21" fill="hold" nodeType="after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barn(inVertical)">
                                      <p:cBhvr>
                                        <p:cTn id="39" dur="500"/>
                                        <p:tgtEl>
                                          <p:spTgt spid="20">
                                            <p:txEl>
                                              <p:pRg st="0" end="0"/>
                                            </p:txEl>
                                          </p:spTgt>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500"/>
                                        <p:tgtEl>
                                          <p:spTgt spid="21"/>
                                        </p:tgtEl>
                                      </p:cBhvr>
                                    </p:animEffect>
                                  </p:childTnLst>
                                </p:cTn>
                              </p:par>
                            </p:childTnLst>
                          </p:cTn>
                        </p:par>
                        <p:par>
                          <p:cTn id="44" fill="hold">
                            <p:stCondLst>
                              <p:cond delay="5000"/>
                            </p:stCondLst>
                            <p:childTnLst>
                              <p:par>
                                <p:cTn id="45" presetID="16" presetClass="entr" presetSubtype="21" fill="hold" nodeType="after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barn(inVertical)">
                                      <p:cBhvr>
                                        <p:cTn id="47" dur="500"/>
                                        <p:tgtEl>
                                          <p:spTgt spid="21">
                                            <p:txEl>
                                              <p:pRg st="0" end="0"/>
                                            </p:txEl>
                                          </p:spTgt>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dissolve">
                                      <p:cBhvr>
                                        <p:cTn id="51" dur="500"/>
                                        <p:tgtEl>
                                          <p:spTgt spid="5"/>
                                        </p:tgtEl>
                                      </p:cBhvr>
                                    </p:animEffect>
                                  </p:childTnLst>
                                </p:cTn>
                              </p:par>
                            </p:childTnLst>
                          </p:cTn>
                        </p:par>
                        <p:par>
                          <p:cTn id="52" fill="hold">
                            <p:stCondLst>
                              <p:cond delay="6000"/>
                            </p:stCondLst>
                            <p:childTnLst>
                              <p:par>
                                <p:cTn id="53" presetID="16" presetClass="entr" presetSubtype="21" fill="hold" grpId="0"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8">
                                            <p:txEl>
                                              <p:pRg st="2" end="2"/>
                                            </p:txEl>
                                          </p:spTgt>
                                        </p:tgtEl>
                                        <p:attrNameLst>
                                          <p:attrName>style.visibility</p:attrName>
                                        </p:attrNameLst>
                                      </p:cBhvr>
                                      <p:to>
                                        <p:strVal val="visible"/>
                                      </p:to>
                                    </p:set>
                                    <p:animEffect transition="in" filter="wipe(left)">
                                      <p:cBhvr>
                                        <p:cTn id="60" dur="500"/>
                                        <p:tgtEl>
                                          <p:spTgt spid="18">
                                            <p:txEl>
                                              <p:pRg st="2" end="2"/>
                                            </p:txEl>
                                          </p:spTgt>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19">
                                            <p:txEl>
                                              <p:pRg st="2" end="2"/>
                                            </p:txEl>
                                          </p:spTgt>
                                        </p:tgtEl>
                                        <p:attrNameLst>
                                          <p:attrName>style.visibility</p:attrName>
                                        </p:attrNameLst>
                                      </p:cBhvr>
                                      <p:to>
                                        <p:strVal val="visible"/>
                                      </p:to>
                                    </p:set>
                                    <p:animEffect transition="in" filter="wipe(left)">
                                      <p:cBhvr>
                                        <p:cTn id="64" dur="500"/>
                                        <p:tgtEl>
                                          <p:spTgt spid="19">
                                            <p:txEl>
                                              <p:pRg st="2" end="2"/>
                                            </p:txEl>
                                          </p:spTgt>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20">
                                            <p:txEl>
                                              <p:pRg st="2" end="2"/>
                                            </p:txEl>
                                          </p:spTgt>
                                        </p:tgtEl>
                                        <p:attrNameLst>
                                          <p:attrName>style.visibility</p:attrName>
                                        </p:attrNameLst>
                                      </p:cBhvr>
                                      <p:to>
                                        <p:strVal val="visible"/>
                                      </p:to>
                                    </p:set>
                                    <p:animEffect transition="in" filter="wipe(left)">
                                      <p:cBhvr>
                                        <p:cTn id="68" dur="500"/>
                                        <p:tgtEl>
                                          <p:spTgt spid="20">
                                            <p:txEl>
                                              <p:pRg st="2" end="2"/>
                                            </p:txEl>
                                          </p:spTgt>
                                        </p:tgtEl>
                                      </p:cBhvr>
                                    </p:animEffect>
                                  </p:childTnLst>
                                </p:cTn>
                              </p:par>
                            </p:childTnLst>
                          </p:cTn>
                        </p:par>
                        <p:par>
                          <p:cTn id="69" fill="hold">
                            <p:stCondLst>
                              <p:cond delay="1500"/>
                            </p:stCondLst>
                            <p:childTnLst>
                              <p:par>
                                <p:cTn id="70" presetID="22" presetClass="entr" presetSubtype="8" fill="hold" nodeType="afterEffect">
                                  <p:stCondLst>
                                    <p:cond delay="0"/>
                                  </p:stCondLst>
                                  <p:childTnLst>
                                    <p:set>
                                      <p:cBhvr>
                                        <p:cTn id="71" dur="1" fill="hold">
                                          <p:stCondLst>
                                            <p:cond delay="0"/>
                                          </p:stCondLst>
                                        </p:cTn>
                                        <p:tgtEl>
                                          <p:spTgt spid="21">
                                            <p:txEl>
                                              <p:pRg st="2" end="2"/>
                                            </p:txEl>
                                          </p:spTgt>
                                        </p:tgtEl>
                                        <p:attrNameLst>
                                          <p:attrName>style.visibility</p:attrName>
                                        </p:attrNameLst>
                                      </p:cBhvr>
                                      <p:to>
                                        <p:strVal val="visible"/>
                                      </p:to>
                                    </p:set>
                                    <p:animEffect transition="in" filter="wipe(left)">
                                      <p:cBhvr>
                                        <p:cTn id="72"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19" grpId="0" animBg="1"/>
      <p:bldP spid="20" grpId="0" animBg="1"/>
      <p:bldP spid="21" grpId="0" animBg="1"/>
      <p:bldP spid="23" grpId="0" animBg="1"/>
      <p:bldP spid="3"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4683" y="1114670"/>
            <a:ext cx="6214117" cy="5066679"/>
          </a:xfrm>
          <a:prstGeom prst="rect">
            <a:avLst/>
          </a:prstGeom>
        </p:spPr>
      </p:pic>
    </p:spTree>
    <p:extLst>
      <p:ext uri="{BB962C8B-B14F-4D97-AF65-F5344CB8AC3E}">
        <p14:creationId xmlns:p14="http://schemas.microsoft.com/office/powerpoint/2010/main" val="21249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Production alimentaire</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771" y="1104079"/>
            <a:ext cx="8648553" cy="1401729"/>
          </a:xfrm>
          <a:prstGeom prst="rect">
            <a:avLst/>
          </a:prstGeom>
        </p:spPr>
      </p:pic>
      <p:sp>
        <p:nvSpPr>
          <p:cNvPr id="18" name="Content Placeholder 3">
            <a:extLst>
              <a:ext uri="{FF2B5EF4-FFF2-40B4-BE49-F238E27FC236}">
                <a16:creationId xmlns:a16="http://schemas.microsoft.com/office/drawing/2014/main" xmlns="" id="{870DA64C-2F8F-7947-AB32-6DAF80158968}"/>
              </a:ext>
            </a:extLst>
          </p:cNvPr>
          <p:cNvSpPr>
            <a:spLocks noGrp="1"/>
          </p:cNvSpPr>
          <p:nvPr>
            <p:ph idx="1"/>
          </p:nvPr>
        </p:nvSpPr>
        <p:spPr>
          <a:xfrm>
            <a:off x="325677" y="2643600"/>
            <a:ext cx="6446599" cy="3278687"/>
          </a:xfrm>
        </p:spPr>
        <p:txBody>
          <a:bodyPr>
            <a:normAutofit fontScale="85000" lnSpcReduction="20000"/>
          </a:bodyPr>
          <a:lstStyle/>
          <a:p>
            <a:r>
              <a:rPr lang="fr-FR" dirty="0">
                <a:solidFill>
                  <a:schemeClr val="accent1">
                    <a:lumMod val="50000"/>
                  </a:schemeClr>
                </a:solidFill>
              </a:rPr>
              <a:t>La production alimentaire englobe un large éventail d’activités </a:t>
            </a:r>
            <a:r>
              <a:rPr lang="fr-FR" dirty="0" smtClean="0">
                <a:solidFill>
                  <a:schemeClr val="accent1">
                    <a:lumMod val="50000"/>
                  </a:schemeClr>
                </a:solidFill>
              </a:rPr>
              <a:t>et d’acteurs</a:t>
            </a:r>
            <a:endParaRPr lang="fr-FR" dirty="0">
              <a:solidFill>
                <a:schemeClr val="accent1">
                  <a:lumMod val="50000"/>
                </a:schemeClr>
              </a:solidFill>
            </a:endParaRPr>
          </a:p>
          <a:p>
            <a:r>
              <a:rPr lang="fr-FR" dirty="0">
                <a:solidFill>
                  <a:schemeClr val="accent6">
                    <a:lumMod val="50000"/>
                  </a:schemeClr>
                </a:solidFill>
              </a:rPr>
              <a:t>La production alimentaire nécessite également de gérer les ressources naturelles et les infrastructures </a:t>
            </a:r>
            <a:r>
              <a:rPr lang="fr-FR" dirty="0" smtClean="0">
                <a:solidFill>
                  <a:schemeClr val="accent6">
                    <a:lumMod val="50000"/>
                  </a:schemeClr>
                </a:solidFill>
              </a:rPr>
              <a:t>associées</a:t>
            </a:r>
            <a:endParaRPr lang="fr-FR" dirty="0">
              <a:solidFill>
                <a:schemeClr val="accent6">
                  <a:lumMod val="50000"/>
                </a:schemeClr>
              </a:solidFill>
            </a:endParaRPr>
          </a:p>
          <a:p>
            <a:r>
              <a:rPr lang="fr-FR" dirty="0">
                <a:solidFill>
                  <a:schemeClr val="accent4">
                    <a:lumMod val="75000"/>
                  </a:schemeClr>
                </a:solidFill>
              </a:rPr>
              <a:t>Outre le fait qu’elle permet d’assurer l’approvisionnement alimentaire, la production alimentaire est essentielle pour maintenir les moyens de subsistance façonner l’environnement </a:t>
            </a:r>
            <a:r>
              <a:rPr lang="fr-FR" dirty="0" smtClean="0">
                <a:solidFill>
                  <a:schemeClr val="accent4">
                    <a:lumMod val="75000"/>
                  </a:schemeClr>
                </a:solidFill>
              </a:rPr>
              <a:t>naturel</a:t>
            </a:r>
            <a:endParaRPr lang="fr-FR" dirty="0">
              <a:solidFill>
                <a:schemeClr val="accent4">
                  <a:lumMod val="75000"/>
                </a:schemeClr>
              </a:solidFill>
            </a:endParaRPr>
          </a:p>
        </p:txBody>
      </p:sp>
      <p:sp>
        <p:nvSpPr>
          <p:cNvPr id="19" name="ZoneTexte 8">
            <a:extLst>
              <a:ext uri="{FF2B5EF4-FFF2-40B4-BE49-F238E27FC236}">
                <a16:creationId xmlns:a16="http://schemas.microsoft.com/office/drawing/2014/main" xmlns="" id="{54DFF605-710A-7B4C-AA3C-E5BA9C4518D1}"/>
              </a:ext>
            </a:extLst>
          </p:cNvPr>
          <p:cNvSpPr txBox="1"/>
          <p:nvPr/>
        </p:nvSpPr>
        <p:spPr>
          <a:xfrm>
            <a:off x="6791881" y="3686464"/>
            <a:ext cx="2026443" cy="1754326"/>
          </a:xfrm>
          <a:prstGeom prst="rect">
            <a:avLst/>
          </a:prstGeom>
          <a:solidFill>
            <a:schemeClr val="accent4">
              <a:lumMod val="20000"/>
              <a:lumOff val="80000"/>
            </a:schemeClr>
          </a:solidFill>
        </p:spPr>
        <p:txBody>
          <a:bodyPr wrap="square" rtlCol="0">
            <a:spAutoFit/>
          </a:bodyPr>
          <a:lstStyle/>
          <a:p>
            <a:pPr algn="ctr" defTabSz="514350">
              <a:defRPr/>
            </a:pPr>
            <a:r>
              <a:rPr lang="fr-FR" b="1" dirty="0">
                <a:solidFill>
                  <a:schemeClr val="tx1">
                    <a:lumMod val="75000"/>
                  </a:schemeClr>
                </a:solidFill>
                <a:latin typeface="Calibri"/>
              </a:rPr>
              <a:t>Production alimentaire</a:t>
            </a:r>
          </a:p>
          <a:p>
            <a:pPr algn="ctr" defTabSz="514350">
              <a:defRPr/>
            </a:pPr>
            <a:endParaRPr lang="fr-FR" b="1" dirty="0">
              <a:solidFill>
                <a:schemeClr val="tx1">
                  <a:lumMod val="75000"/>
                </a:schemeClr>
              </a:solidFill>
              <a:latin typeface="Calibri"/>
            </a:endParaRPr>
          </a:p>
          <a:p>
            <a:pPr algn="ctr" defTabSz="514350">
              <a:defRPr/>
            </a:pPr>
            <a:r>
              <a:rPr lang="fr-FR" dirty="0">
                <a:solidFill>
                  <a:schemeClr val="tx1">
                    <a:lumMod val="75000"/>
                  </a:schemeClr>
                </a:solidFill>
                <a:latin typeface="Calibri"/>
              </a:rPr>
              <a:t>Production agro-</a:t>
            </a:r>
            <a:r>
              <a:rPr lang="fr-FR" dirty="0" err="1">
                <a:solidFill>
                  <a:schemeClr val="tx1">
                    <a:lumMod val="75000"/>
                  </a:schemeClr>
                </a:solidFill>
                <a:latin typeface="Calibri"/>
              </a:rPr>
              <a:t>sylvo</a:t>
            </a:r>
            <a:r>
              <a:rPr lang="fr-FR" dirty="0">
                <a:solidFill>
                  <a:schemeClr val="tx1">
                    <a:lumMod val="75000"/>
                  </a:schemeClr>
                </a:solidFill>
                <a:latin typeface="Calibri"/>
              </a:rPr>
              <a:t>-pastorales et halieutiques, PFNL</a:t>
            </a:r>
          </a:p>
        </p:txBody>
      </p:sp>
      <p:pic>
        <p:nvPicPr>
          <p:cNvPr id="20" name="Content Placeholder 6">
            <a:extLst>
              <a:ext uri="{FF2B5EF4-FFF2-40B4-BE49-F238E27FC236}">
                <a16:creationId xmlns:a16="http://schemas.microsoft.com/office/drawing/2014/main" xmlns="" id="{01B29872-DB24-C048-B741-80191A201F5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43751" y="2624835"/>
            <a:ext cx="1553135" cy="683921"/>
          </a:xfrm>
          <a:prstGeom prst="rect">
            <a:avLst/>
          </a:prstGeom>
        </p:spPr>
      </p:pic>
    </p:spTree>
    <p:extLst>
      <p:ext uri="{BB962C8B-B14F-4D97-AF65-F5344CB8AC3E}">
        <p14:creationId xmlns:p14="http://schemas.microsoft.com/office/powerpoint/2010/main" val="170166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wipe(left)">
                                      <p:cBhvr>
                                        <p:cTn id="31" dur="500"/>
                                        <p:tgtEl>
                                          <p:spTgt spid="18">
                                            <p:txEl>
                                              <p:pRg st="1" end="1"/>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wipe(left)">
                                      <p:cBhvr>
                                        <p:cTn id="3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Gestion après récolte, stockage et transformation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54" y="1097059"/>
            <a:ext cx="8998868" cy="1296000"/>
          </a:xfrm>
          <a:prstGeom prst="rect">
            <a:avLst/>
          </a:prstGeom>
        </p:spPr>
      </p:pic>
      <p:sp>
        <p:nvSpPr>
          <p:cNvPr id="18" name="Content Placeholder 3">
            <a:extLst>
              <a:ext uri="{FF2B5EF4-FFF2-40B4-BE49-F238E27FC236}">
                <a16:creationId xmlns:a16="http://schemas.microsoft.com/office/drawing/2014/main" xmlns="" id="{870DA64C-2F8F-7947-AB32-6DAF80158968}"/>
              </a:ext>
            </a:extLst>
          </p:cNvPr>
          <p:cNvSpPr>
            <a:spLocks noGrp="1"/>
          </p:cNvSpPr>
          <p:nvPr>
            <p:ph idx="1"/>
          </p:nvPr>
        </p:nvSpPr>
        <p:spPr>
          <a:xfrm>
            <a:off x="341368" y="2699164"/>
            <a:ext cx="6436030" cy="3265328"/>
          </a:xfrm>
        </p:spPr>
        <p:txBody>
          <a:bodyPr>
            <a:noAutofit/>
          </a:bodyPr>
          <a:lstStyle/>
          <a:p>
            <a:pPr>
              <a:spcBef>
                <a:spcPts val="500"/>
              </a:spcBef>
              <a:spcAft>
                <a:spcPts val="500"/>
              </a:spcAft>
            </a:pPr>
            <a:r>
              <a:rPr lang="fr-FR" sz="2000" dirty="0">
                <a:solidFill>
                  <a:schemeClr val="accent2">
                    <a:lumMod val="50000"/>
                  </a:schemeClr>
                </a:solidFill>
              </a:rPr>
              <a:t>Essentiels pour préserver les aliments, augmenter leur durée de vie et limiter les pertes, contribuant à stabiliser l’offre et les prix des denrées alimentaires tout au long de </a:t>
            </a:r>
            <a:r>
              <a:rPr lang="fr-FR" sz="2000" dirty="0" smtClean="0">
                <a:solidFill>
                  <a:schemeClr val="accent2">
                    <a:lumMod val="50000"/>
                  </a:schemeClr>
                </a:solidFill>
              </a:rPr>
              <a:t>l’année</a:t>
            </a:r>
            <a:endParaRPr lang="fr-FR" sz="2000" dirty="0">
              <a:solidFill>
                <a:schemeClr val="accent2">
                  <a:lumMod val="50000"/>
                </a:schemeClr>
              </a:solidFill>
            </a:endParaRPr>
          </a:p>
          <a:p>
            <a:pPr>
              <a:spcBef>
                <a:spcPts val="500"/>
              </a:spcBef>
              <a:spcAft>
                <a:spcPts val="500"/>
              </a:spcAft>
            </a:pPr>
            <a:r>
              <a:rPr lang="fr-FR" sz="2000" dirty="0">
                <a:solidFill>
                  <a:schemeClr val="accent4">
                    <a:lumMod val="50000"/>
                  </a:schemeClr>
                </a:solidFill>
              </a:rPr>
              <a:t>Contribuent à rendre les aliments sains, digestes et savoureux, et permettent d’élargir l’éventail des produits qui peuvent être </a:t>
            </a:r>
            <a:r>
              <a:rPr lang="fr-FR" sz="2000" dirty="0" smtClean="0">
                <a:solidFill>
                  <a:schemeClr val="accent4">
                    <a:lumMod val="50000"/>
                  </a:schemeClr>
                </a:solidFill>
              </a:rPr>
              <a:t>consommés</a:t>
            </a:r>
            <a:endParaRPr lang="fr-FR" sz="2000" dirty="0">
              <a:solidFill>
                <a:schemeClr val="accent4">
                  <a:lumMod val="50000"/>
                </a:schemeClr>
              </a:solidFill>
            </a:endParaRPr>
          </a:p>
          <a:p>
            <a:pPr>
              <a:spcBef>
                <a:spcPts val="500"/>
              </a:spcBef>
              <a:spcAft>
                <a:spcPts val="500"/>
              </a:spcAft>
            </a:pPr>
            <a:r>
              <a:rPr lang="fr-FR" sz="2000" dirty="0">
                <a:solidFill>
                  <a:schemeClr val="accent6">
                    <a:lumMod val="50000"/>
                  </a:schemeClr>
                </a:solidFill>
              </a:rPr>
              <a:t>Incluent des activités au niveau des ménages, de la communauté et du </a:t>
            </a:r>
            <a:r>
              <a:rPr lang="fr-FR" sz="2000" dirty="0" smtClean="0">
                <a:solidFill>
                  <a:schemeClr val="accent6">
                    <a:lumMod val="50000"/>
                  </a:schemeClr>
                </a:solidFill>
              </a:rPr>
              <a:t>commerce</a:t>
            </a:r>
            <a:endParaRPr lang="fr-FR" sz="2000" dirty="0">
              <a:solidFill>
                <a:schemeClr val="accent6">
                  <a:lumMod val="50000"/>
                </a:schemeClr>
              </a:solidFill>
            </a:endParaRPr>
          </a:p>
        </p:txBody>
      </p:sp>
      <p:sp>
        <p:nvSpPr>
          <p:cNvPr id="19" name="ZoneTexte 10">
            <a:extLst>
              <a:ext uri="{FF2B5EF4-FFF2-40B4-BE49-F238E27FC236}">
                <a16:creationId xmlns:a16="http://schemas.microsoft.com/office/drawing/2014/main" xmlns="" id="{A6665068-E5CC-7F47-85D8-0F9571073808}"/>
              </a:ext>
            </a:extLst>
          </p:cNvPr>
          <p:cNvSpPr txBox="1"/>
          <p:nvPr/>
        </p:nvSpPr>
        <p:spPr>
          <a:xfrm>
            <a:off x="7074728" y="3543068"/>
            <a:ext cx="1979543" cy="2308324"/>
          </a:xfrm>
          <a:prstGeom prst="rect">
            <a:avLst/>
          </a:prstGeom>
          <a:solidFill>
            <a:schemeClr val="accent5">
              <a:lumMod val="20000"/>
              <a:lumOff val="80000"/>
            </a:schemeClr>
          </a:solidFill>
        </p:spPr>
        <p:txBody>
          <a:bodyPr wrap="square" rtlCol="0">
            <a:spAutoFit/>
          </a:bodyPr>
          <a:lstStyle/>
          <a:p>
            <a:pPr algn="ctr" defTabSz="514350">
              <a:defRPr/>
            </a:pPr>
            <a:r>
              <a:rPr lang="fr-FR" b="1" dirty="0">
                <a:solidFill>
                  <a:schemeClr val="tx1">
                    <a:lumMod val="75000"/>
                  </a:schemeClr>
                </a:solidFill>
                <a:latin typeface="Calibri"/>
              </a:rPr>
              <a:t>Gestion après récolte, stockage et transformation</a:t>
            </a:r>
          </a:p>
          <a:p>
            <a:pPr algn="ctr" defTabSz="514350">
              <a:defRPr/>
            </a:pPr>
            <a:r>
              <a:rPr lang="fr-FR" dirty="0" smtClean="0">
                <a:solidFill>
                  <a:schemeClr val="tx1">
                    <a:lumMod val="75000"/>
                  </a:schemeClr>
                </a:solidFill>
                <a:latin typeface="Calibri"/>
              </a:rPr>
              <a:t>Traitement </a:t>
            </a:r>
            <a:r>
              <a:rPr lang="fr-FR" dirty="0">
                <a:solidFill>
                  <a:schemeClr val="tx1">
                    <a:lumMod val="75000"/>
                  </a:schemeClr>
                </a:solidFill>
                <a:latin typeface="Calibri"/>
              </a:rPr>
              <a:t>post-récolte, emballage, conservation, stockage, transformation</a:t>
            </a:r>
          </a:p>
        </p:txBody>
      </p:sp>
      <p:pic>
        <p:nvPicPr>
          <p:cNvPr id="20" name="Content Placeholder 2">
            <a:extLst>
              <a:ext uri="{FF2B5EF4-FFF2-40B4-BE49-F238E27FC236}">
                <a16:creationId xmlns:a16="http://schemas.microsoft.com/office/drawing/2014/main" xmlns="" id="{F5B6BF2A-6EB3-1943-A159-6786ACB2BA3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17684" y="2571460"/>
            <a:ext cx="1754841" cy="605118"/>
          </a:xfrm>
          <a:prstGeom prst="rect">
            <a:avLst/>
          </a:prstGeom>
        </p:spPr>
      </p:pic>
    </p:spTree>
    <p:extLst>
      <p:ext uri="{BB962C8B-B14F-4D97-AF65-F5344CB8AC3E}">
        <p14:creationId xmlns:p14="http://schemas.microsoft.com/office/powerpoint/2010/main" val="174746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wipe(left)">
                                      <p:cBhvr>
                                        <p:cTn id="31" dur="500"/>
                                        <p:tgtEl>
                                          <p:spTgt spid="18">
                                            <p:txEl>
                                              <p:pRg st="1" end="1"/>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2" end="2"/>
                                            </p:txEl>
                                          </p:spTgt>
                                        </p:tgtEl>
                                        <p:attrNameLst>
                                          <p:attrName>style.visibility</p:attrName>
                                        </p:attrNameLst>
                                      </p:cBhvr>
                                      <p:to>
                                        <p:strVal val="visible"/>
                                      </p:to>
                                    </p:set>
                                    <p:animEffect transition="in" filter="wipe(left)">
                                      <p:cBhvr>
                                        <p:cTn id="35"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Commerce et marketing</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57298"/>
            <a:ext cx="8865168" cy="1504951"/>
          </a:xfrm>
          <a:prstGeom prst="rect">
            <a:avLst/>
          </a:prstGeom>
        </p:spPr>
      </p:pic>
      <p:sp>
        <p:nvSpPr>
          <p:cNvPr id="18" name="Content Placeholder 3">
            <a:extLst>
              <a:ext uri="{FF2B5EF4-FFF2-40B4-BE49-F238E27FC236}">
                <a16:creationId xmlns:a16="http://schemas.microsoft.com/office/drawing/2014/main" xmlns="" id="{870DA64C-2F8F-7947-AB32-6DAF80158968}"/>
              </a:ext>
            </a:extLst>
          </p:cNvPr>
          <p:cNvSpPr>
            <a:spLocks noGrp="1"/>
          </p:cNvSpPr>
          <p:nvPr>
            <p:ph idx="1"/>
          </p:nvPr>
        </p:nvSpPr>
        <p:spPr>
          <a:xfrm>
            <a:off x="150843" y="3072103"/>
            <a:ext cx="6319252" cy="3175304"/>
          </a:xfrm>
        </p:spPr>
        <p:txBody>
          <a:bodyPr>
            <a:normAutofit fontScale="85000" lnSpcReduction="20000"/>
          </a:bodyPr>
          <a:lstStyle/>
          <a:p>
            <a:pPr>
              <a:spcBef>
                <a:spcPts val="600"/>
              </a:spcBef>
            </a:pPr>
            <a:r>
              <a:rPr lang="fr-FR" dirty="0"/>
              <a:t>Le </a:t>
            </a:r>
            <a:r>
              <a:rPr lang="fr-FR" b="1" dirty="0"/>
              <a:t>commerce</a:t>
            </a:r>
            <a:r>
              <a:rPr lang="fr-FR" dirty="0"/>
              <a:t> englobe tous les échanges à différents niveaux qui permettent d’apporter des denrées alimentaires aux consommateurs à partir de l’endroit où elles sont </a:t>
            </a:r>
            <a:r>
              <a:rPr lang="fr-FR" dirty="0" smtClean="0"/>
              <a:t>produites</a:t>
            </a:r>
            <a:endParaRPr lang="fr-FR" dirty="0"/>
          </a:p>
          <a:p>
            <a:pPr>
              <a:spcBef>
                <a:spcPts val="600"/>
              </a:spcBef>
            </a:pPr>
            <a:r>
              <a:rPr lang="fr-FR" dirty="0"/>
              <a:t>Le </a:t>
            </a:r>
            <a:r>
              <a:rPr lang="fr-FR" b="1" dirty="0"/>
              <a:t>marketing</a:t>
            </a:r>
            <a:r>
              <a:rPr lang="fr-FR" dirty="0"/>
              <a:t> renvoie à l’ensemble des activités, des acteurs, des infrastructures et des réglementations concernant la vente physique des aliments et leur </a:t>
            </a:r>
            <a:r>
              <a:rPr lang="fr-FR" dirty="0" smtClean="0"/>
              <a:t>promotion</a:t>
            </a:r>
            <a:endParaRPr lang="fr-FR" dirty="0"/>
          </a:p>
        </p:txBody>
      </p:sp>
      <p:sp>
        <p:nvSpPr>
          <p:cNvPr id="19" name="ZoneTexte 11">
            <a:extLst>
              <a:ext uri="{FF2B5EF4-FFF2-40B4-BE49-F238E27FC236}">
                <a16:creationId xmlns:a16="http://schemas.microsoft.com/office/drawing/2014/main" xmlns="" id="{A53D49EF-2FEF-5E4E-A58A-28155DC3E766}"/>
              </a:ext>
            </a:extLst>
          </p:cNvPr>
          <p:cNvSpPr txBox="1"/>
          <p:nvPr/>
        </p:nvSpPr>
        <p:spPr>
          <a:xfrm>
            <a:off x="6686550" y="3782592"/>
            <a:ext cx="2178618" cy="1754326"/>
          </a:xfrm>
          <a:prstGeom prst="rect">
            <a:avLst/>
          </a:prstGeom>
          <a:solidFill>
            <a:schemeClr val="accent4">
              <a:lumMod val="20000"/>
              <a:lumOff val="80000"/>
            </a:schemeClr>
          </a:solidFill>
        </p:spPr>
        <p:txBody>
          <a:bodyPr wrap="square" rtlCol="0">
            <a:spAutoFit/>
          </a:bodyPr>
          <a:lstStyle/>
          <a:p>
            <a:pPr algn="ctr" defTabSz="514350">
              <a:defRPr/>
            </a:pPr>
            <a:r>
              <a:rPr lang="fr-FR" b="1" dirty="0" smtClean="0">
                <a:solidFill>
                  <a:schemeClr val="tx1">
                    <a:lumMod val="75000"/>
                  </a:schemeClr>
                </a:solidFill>
                <a:latin typeface="Calibri"/>
              </a:rPr>
              <a:t>Commercialisation, </a:t>
            </a:r>
            <a:r>
              <a:rPr lang="fr-FR" b="1" dirty="0">
                <a:solidFill>
                  <a:schemeClr val="tx1">
                    <a:lumMod val="75000"/>
                  </a:schemeClr>
                </a:solidFill>
                <a:latin typeface="Calibri"/>
              </a:rPr>
              <a:t>transport, marketing</a:t>
            </a:r>
          </a:p>
          <a:p>
            <a:pPr algn="ctr" defTabSz="514350">
              <a:defRPr/>
            </a:pPr>
            <a:endParaRPr lang="fr-FR" b="1" dirty="0">
              <a:solidFill>
                <a:schemeClr val="tx1">
                  <a:lumMod val="75000"/>
                </a:schemeClr>
              </a:solidFill>
              <a:latin typeface="Calibri"/>
            </a:endParaRPr>
          </a:p>
          <a:p>
            <a:pPr algn="ctr" defTabSz="514350">
              <a:defRPr/>
            </a:pPr>
            <a:r>
              <a:rPr lang="fr-FR" dirty="0">
                <a:solidFill>
                  <a:schemeClr val="tx1">
                    <a:lumMod val="75000"/>
                  </a:schemeClr>
                </a:solidFill>
                <a:latin typeface="Calibri"/>
              </a:rPr>
              <a:t>Vente, promotion des aliments / produits alimentaires</a:t>
            </a:r>
          </a:p>
        </p:txBody>
      </p:sp>
      <p:pic>
        <p:nvPicPr>
          <p:cNvPr id="20" name="Content Placeholder 4">
            <a:extLst>
              <a:ext uri="{FF2B5EF4-FFF2-40B4-BE49-F238E27FC236}">
                <a16:creationId xmlns:a16="http://schemas.microsoft.com/office/drawing/2014/main" xmlns="" id="{EB930AED-CF10-8A4C-8697-182DC0700B5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27069" y="2762249"/>
            <a:ext cx="1794159" cy="746312"/>
          </a:xfrm>
          <a:prstGeom prst="rect">
            <a:avLst/>
          </a:prstGeom>
        </p:spPr>
      </p:pic>
    </p:spTree>
    <p:extLst>
      <p:ext uri="{BB962C8B-B14F-4D97-AF65-F5344CB8AC3E}">
        <p14:creationId xmlns:p14="http://schemas.microsoft.com/office/powerpoint/2010/main" val="37648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0" end="0"/>
                                            </p:txEl>
                                          </p:spTgt>
                                        </p:tgtEl>
                                        <p:attrNameLst>
                                          <p:attrName>style.visibility</p:attrName>
                                        </p:attrNameLst>
                                      </p:cBhvr>
                                      <p:to>
                                        <p:strVal val="visible"/>
                                      </p:to>
                                    </p:set>
                                    <p:animEffect transition="in" filter="wipe(left)">
                                      <p:cBhvr>
                                        <p:cTn id="27" dur="500"/>
                                        <p:tgtEl>
                                          <p:spTgt spid="18">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animEffect transition="in" filter="wipe(left)">
                                      <p:cBhvr>
                                        <p:cTn id="31"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29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29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Demande et consommation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65" y="1111394"/>
            <a:ext cx="8134191" cy="1550410"/>
          </a:xfrm>
          <a:prstGeom prst="rect">
            <a:avLst/>
          </a:prstGeom>
        </p:spPr>
      </p:pic>
      <p:sp>
        <p:nvSpPr>
          <p:cNvPr id="18" name="ZoneTexte 13">
            <a:extLst>
              <a:ext uri="{FF2B5EF4-FFF2-40B4-BE49-F238E27FC236}">
                <a16:creationId xmlns:a16="http://schemas.microsoft.com/office/drawing/2014/main" xmlns="" id="{8A244597-7709-B344-8488-A13E7C13914C}"/>
              </a:ext>
            </a:extLst>
          </p:cNvPr>
          <p:cNvSpPr txBox="1"/>
          <p:nvPr/>
        </p:nvSpPr>
        <p:spPr>
          <a:xfrm>
            <a:off x="6795975" y="3934629"/>
            <a:ext cx="2212055" cy="2031325"/>
          </a:xfrm>
          <a:prstGeom prst="rect">
            <a:avLst/>
          </a:prstGeom>
          <a:solidFill>
            <a:schemeClr val="accent4">
              <a:lumMod val="20000"/>
              <a:lumOff val="80000"/>
            </a:schemeClr>
          </a:solidFill>
        </p:spPr>
        <p:txBody>
          <a:bodyPr wrap="square" rtlCol="0">
            <a:spAutoFit/>
          </a:bodyPr>
          <a:lstStyle/>
          <a:p>
            <a:pPr algn="ctr" defTabSz="514350">
              <a:defRPr/>
            </a:pPr>
            <a:r>
              <a:rPr lang="fr-FR" b="1" dirty="0">
                <a:solidFill>
                  <a:schemeClr val="tx1">
                    <a:lumMod val="75000"/>
                  </a:schemeClr>
                </a:solidFill>
                <a:latin typeface="Calibri"/>
              </a:rPr>
              <a:t>Consommation</a:t>
            </a:r>
          </a:p>
          <a:p>
            <a:pPr algn="ctr" defTabSz="514350">
              <a:defRPr/>
            </a:pPr>
            <a:endParaRPr lang="fr-FR" b="1" dirty="0">
              <a:solidFill>
                <a:schemeClr val="tx1">
                  <a:lumMod val="75000"/>
                </a:schemeClr>
              </a:solidFill>
              <a:latin typeface="Calibri"/>
            </a:endParaRPr>
          </a:p>
          <a:p>
            <a:pPr algn="ctr" defTabSz="514350">
              <a:defRPr/>
            </a:pPr>
            <a:r>
              <a:rPr lang="fr-FR" dirty="0">
                <a:solidFill>
                  <a:schemeClr val="tx1">
                    <a:lumMod val="75000"/>
                  </a:schemeClr>
                </a:solidFill>
                <a:latin typeface="Calibri"/>
              </a:rPr>
              <a:t>Demande, préparation, achat et préférences alimentaires du consommateur</a:t>
            </a:r>
          </a:p>
        </p:txBody>
      </p:sp>
      <p:sp>
        <p:nvSpPr>
          <p:cNvPr id="19" name="Content Placeholder 3">
            <a:extLst>
              <a:ext uri="{FF2B5EF4-FFF2-40B4-BE49-F238E27FC236}">
                <a16:creationId xmlns:a16="http://schemas.microsoft.com/office/drawing/2014/main" xmlns="" id="{870DA64C-2F8F-7947-AB32-6DAF80158968}"/>
              </a:ext>
            </a:extLst>
          </p:cNvPr>
          <p:cNvSpPr>
            <a:spLocks noGrp="1"/>
          </p:cNvSpPr>
          <p:nvPr>
            <p:ph idx="1"/>
          </p:nvPr>
        </p:nvSpPr>
        <p:spPr>
          <a:xfrm>
            <a:off x="165781" y="2771475"/>
            <a:ext cx="6630194" cy="3572189"/>
          </a:xfrm>
        </p:spPr>
        <p:txBody>
          <a:bodyPr>
            <a:normAutofit/>
          </a:bodyPr>
          <a:lstStyle/>
          <a:p>
            <a:pPr marL="0" indent="0">
              <a:buNone/>
            </a:pPr>
            <a:r>
              <a:rPr lang="fr-FR" sz="2200" dirty="0"/>
              <a:t>La </a:t>
            </a:r>
            <a:r>
              <a:rPr lang="fr-FR" sz="2200" b="1" dirty="0"/>
              <a:t>demande</a:t>
            </a:r>
            <a:r>
              <a:rPr lang="fr-FR" sz="2200" dirty="0"/>
              <a:t> des consommateurs influe les décisions concernant les aliments à produire, à transformer et à </a:t>
            </a:r>
            <a:r>
              <a:rPr lang="fr-FR" sz="2200" dirty="0" smtClean="0"/>
              <a:t>commercialiser</a:t>
            </a:r>
            <a:endParaRPr lang="fr-FR" sz="2200" dirty="0"/>
          </a:p>
          <a:p>
            <a:pPr marL="0" indent="0">
              <a:buNone/>
            </a:pPr>
            <a:r>
              <a:rPr lang="fr-FR" sz="2200" dirty="0">
                <a:solidFill>
                  <a:schemeClr val="accent1">
                    <a:lumMod val="50000"/>
                  </a:schemeClr>
                </a:solidFill>
              </a:rPr>
              <a:t>Au niveau des </a:t>
            </a:r>
            <a:r>
              <a:rPr lang="fr-FR" sz="2200" b="1" dirty="0">
                <a:solidFill>
                  <a:schemeClr val="accent1">
                    <a:lumMod val="50000"/>
                  </a:schemeClr>
                </a:solidFill>
              </a:rPr>
              <a:t>ménages </a:t>
            </a:r>
            <a:r>
              <a:rPr lang="fr-FR" sz="2200" dirty="0">
                <a:solidFill>
                  <a:schemeClr val="accent1">
                    <a:lumMod val="50000"/>
                  </a:schemeClr>
                </a:solidFill>
              </a:rPr>
              <a:t>et la </a:t>
            </a:r>
            <a:r>
              <a:rPr lang="fr-FR" sz="2200" b="1" dirty="0">
                <a:solidFill>
                  <a:schemeClr val="accent1">
                    <a:lumMod val="50000"/>
                  </a:schemeClr>
                </a:solidFill>
              </a:rPr>
              <a:t>consommation individuelle</a:t>
            </a:r>
            <a:r>
              <a:rPr lang="fr-FR" sz="2200" dirty="0">
                <a:solidFill>
                  <a:schemeClr val="accent1">
                    <a:lumMod val="50000"/>
                  </a:schemeClr>
                </a:solidFill>
              </a:rPr>
              <a:t>, elle sont déterminées par : </a:t>
            </a:r>
          </a:p>
          <a:p>
            <a:pPr marL="342900" lvl="1" indent="-342900">
              <a:buFont typeface="Wingdings" panose="05000000000000000000" pitchFamily="2" charset="2"/>
              <a:buChar char="§"/>
            </a:pPr>
            <a:r>
              <a:rPr lang="fr-FR" sz="2200" dirty="0">
                <a:solidFill>
                  <a:schemeClr val="accent2">
                    <a:lumMod val="50000"/>
                  </a:schemeClr>
                </a:solidFill>
              </a:rPr>
              <a:t>Le </a:t>
            </a:r>
            <a:r>
              <a:rPr lang="fr-FR" sz="2200" b="1" dirty="0">
                <a:solidFill>
                  <a:schemeClr val="accent2">
                    <a:lumMod val="50000"/>
                  </a:schemeClr>
                </a:solidFill>
              </a:rPr>
              <a:t>pouvoir d’achat du </a:t>
            </a:r>
            <a:r>
              <a:rPr lang="fr-FR" sz="2200" b="1" dirty="0" smtClean="0">
                <a:solidFill>
                  <a:schemeClr val="accent2">
                    <a:lumMod val="50000"/>
                  </a:schemeClr>
                </a:solidFill>
              </a:rPr>
              <a:t>ménage</a:t>
            </a:r>
            <a:endParaRPr lang="fr-FR" sz="2200" dirty="0">
              <a:solidFill>
                <a:schemeClr val="accent2">
                  <a:lumMod val="50000"/>
                </a:schemeClr>
              </a:solidFill>
            </a:endParaRPr>
          </a:p>
          <a:p>
            <a:pPr marL="342900" lvl="1" indent="-342900">
              <a:buFont typeface="Wingdings" panose="05000000000000000000" pitchFamily="2" charset="2"/>
              <a:buChar char="§"/>
            </a:pPr>
            <a:r>
              <a:rPr lang="fr-FR" sz="2200" dirty="0">
                <a:solidFill>
                  <a:schemeClr val="accent6">
                    <a:lumMod val="50000"/>
                  </a:schemeClr>
                </a:solidFill>
              </a:rPr>
              <a:t>Les </a:t>
            </a:r>
            <a:r>
              <a:rPr lang="fr-FR" sz="2200" b="1" dirty="0" smtClean="0">
                <a:solidFill>
                  <a:schemeClr val="accent6">
                    <a:lumMod val="50000"/>
                  </a:schemeClr>
                </a:solidFill>
              </a:rPr>
              <a:t>préférences</a:t>
            </a:r>
            <a:endParaRPr lang="fr-FR" sz="2200" dirty="0">
              <a:solidFill>
                <a:schemeClr val="accent6">
                  <a:lumMod val="50000"/>
                </a:schemeClr>
              </a:solidFill>
            </a:endParaRPr>
          </a:p>
          <a:p>
            <a:pPr marL="342900" lvl="1" indent="-342900">
              <a:buFont typeface="Wingdings" panose="05000000000000000000" pitchFamily="2" charset="2"/>
              <a:buChar char="§"/>
            </a:pPr>
            <a:r>
              <a:rPr lang="fr-FR" sz="2200" dirty="0">
                <a:solidFill>
                  <a:schemeClr val="accent4">
                    <a:lumMod val="75000"/>
                  </a:schemeClr>
                </a:solidFill>
              </a:rPr>
              <a:t>Les pratiques du ménage en matière de </a:t>
            </a:r>
            <a:r>
              <a:rPr lang="fr-FR" sz="2200" b="1" dirty="0">
                <a:solidFill>
                  <a:schemeClr val="accent4">
                    <a:lumMod val="75000"/>
                  </a:schemeClr>
                </a:solidFill>
              </a:rPr>
              <a:t>distribution et </a:t>
            </a:r>
            <a:r>
              <a:rPr lang="fr-FR" sz="2200" b="1" dirty="0" smtClean="0">
                <a:solidFill>
                  <a:schemeClr val="accent4">
                    <a:lumMod val="75000"/>
                  </a:schemeClr>
                </a:solidFill>
              </a:rPr>
              <a:t>utilisation</a:t>
            </a:r>
            <a:endParaRPr lang="fr-FR" sz="2200" dirty="0">
              <a:solidFill>
                <a:schemeClr val="accent4">
                  <a:lumMod val="75000"/>
                </a:schemeClr>
              </a:solidFill>
            </a:endParaRPr>
          </a:p>
        </p:txBody>
      </p:sp>
      <p:pic>
        <p:nvPicPr>
          <p:cNvPr id="20" name="Content Placeholder 4">
            <a:extLst>
              <a:ext uri="{FF2B5EF4-FFF2-40B4-BE49-F238E27FC236}">
                <a16:creationId xmlns:a16="http://schemas.microsoft.com/office/drawing/2014/main" xmlns="" id="{6252F721-A1F9-974A-9722-42043EB8304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95975" y="2950964"/>
            <a:ext cx="1547905" cy="761856"/>
          </a:xfrm>
          <a:prstGeom prst="rect">
            <a:avLst/>
          </a:prstGeom>
        </p:spPr>
      </p:pic>
    </p:spTree>
    <p:extLst>
      <p:ext uri="{BB962C8B-B14F-4D97-AF65-F5344CB8AC3E}">
        <p14:creationId xmlns:p14="http://schemas.microsoft.com/office/powerpoint/2010/main" val="149105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down)">
                                      <p:cBhvr>
                                        <p:cTn id="27" dur="500"/>
                                        <p:tgtEl>
                                          <p:spTgt spid="19">
                                            <p:txEl>
                                              <p:pRg st="0" end="0"/>
                                            </p:txEl>
                                          </p:spTgt>
                                        </p:tgtEl>
                                      </p:cBhvr>
                                    </p:animEffect>
                                  </p:childTnLst>
                                </p:cTn>
                              </p:par>
                            </p:childTnLst>
                          </p:cTn>
                        </p:par>
                        <p:par>
                          <p:cTn id="28" fill="hold">
                            <p:stCondLst>
                              <p:cond delay="3000"/>
                            </p:stCondLst>
                            <p:childTnLst>
                              <p:par>
                                <p:cTn id="29" presetID="1" presetClass="entr" presetSubtype="0"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19">
                                            <p:txEl>
                                              <p:pRg st="2" end="2"/>
                                            </p:txEl>
                                          </p:spTgt>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nodeType="afterEffect">
                                  <p:stCondLst>
                                    <p:cond delay="0"/>
                                  </p:stCondLst>
                                  <p:childTnLst>
                                    <p:set>
                                      <p:cBhvr>
                                        <p:cTn id="36" dur="1" fill="hold">
                                          <p:stCondLst>
                                            <p:cond delay="0"/>
                                          </p:stCondLst>
                                        </p:cTn>
                                        <p:tgtEl>
                                          <p:spTgt spid="19">
                                            <p:txEl>
                                              <p:pRg st="3" end="3"/>
                                            </p:txEl>
                                          </p:spTgt>
                                        </p:tgtEl>
                                        <p:attrNameLst>
                                          <p:attrName>style.visibility</p:attrName>
                                        </p:attrNameLst>
                                      </p:cBhvr>
                                      <p:to>
                                        <p:strVal val="visible"/>
                                      </p:to>
                                    </p:set>
                                  </p:childTnLst>
                                </p:cTn>
                              </p:par>
                            </p:childTnLst>
                          </p:cTn>
                        </p:par>
                        <p:par>
                          <p:cTn id="37" fill="hold">
                            <p:stCondLst>
                              <p:cond delay="3000"/>
                            </p:stCondLst>
                            <p:childTnLst>
                              <p:par>
                                <p:cTn id="38" presetID="1" presetClass="entr" presetSubtype="0" fill="hold" nodeType="afterEffect">
                                  <p:stCondLst>
                                    <p:cond delay="0"/>
                                  </p:stCondLst>
                                  <p:childTnLst>
                                    <p:set>
                                      <p:cBhvr>
                                        <p:cTn id="39"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Plan de la Session</a:t>
            </a:r>
          </a:p>
        </p:txBody>
      </p:sp>
      <p:sp>
        <p:nvSpPr>
          <p:cNvPr id="19" name="Content Placeholder 4">
            <a:extLst>
              <a:ext uri="{FF2B5EF4-FFF2-40B4-BE49-F238E27FC236}">
                <a16:creationId xmlns:a16="http://schemas.microsoft.com/office/drawing/2014/main" xmlns="" id="{7C3497A5-086B-A04D-8D6D-39A4367DF080}"/>
              </a:ext>
            </a:extLst>
          </p:cNvPr>
          <p:cNvSpPr>
            <a:spLocks noGrp="1"/>
          </p:cNvSpPr>
          <p:nvPr>
            <p:ph idx="1"/>
          </p:nvPr>
        </p:nvSpPr>
        <p:spPr>
          <a:xfrm>
            <a:off x="376518" y="1479176"/>
            <a:ext cx="8390964" cy="4545106"/>
          </a:xfrm>
        </p:spPr>
        <p:txBody>
          <a:bodyPr>
            <a:normAutofit lnSpcReduction="10000"/>
          </a:bodyPr>
          <a:lstStyle/>
          <a:p>
            <a:r>
              <a:rPr lang="fr-FR" sz="2400" b="1" dirty="0" smtClean="0">
                <a:solidFill>
                  <a:schemeClr val="accent4">
                    <a:lumMod val="50000"/>
                  </a:schemeClr>
                </a:solidFill>
              </a:rPr>
              <a:t>Introduction : </a:t>
            </a:r>
            <a:r>
              <a:rPr lang="fr-FR" sz="2400" b="1" dirty="0">
                <a:solidFill>
                  <a:schemeClr val="accent4">
                    <a:lumMod val="50000"/>
                  </a:schemeClr>
                </a:solidFill>
              </a:rPr>
              <a:t>programmation sensible a la nutrition, ciblage, coordination</a:t>
            </a:r>
          </a:p>
          <a:p>
            <a:r>
              <a:rPr lang="fr-FR" sz="2400" b="1" dirty="0">
                <a:solidFill>
                  <a:schemeClr val="accent6">
                    <a:lumMod val="50000"/>
                  </a:schemeClr>
                </a:solidFill>
              </a:rPr>
              <a:t>Contribution des secteurs à l’amélioration de la nutrition : la programmation sensible en </a:t>
            </a:r>
            <a:r>
              <a:rPr lang="fr-FR" sz="2400" b="1" dirty="0" smtClean="0">
                <a:solidFill>
                  <a:schemeClr val="accent6">
                    <a:lumMod val="50000"/>
                  </a:schemeClr>
                </a:solidFill>
              </a:rPr>
              <a:t>pratique</a:t>
            </a:r>
            <a:endParaRPr lang="fr-FR" sz="2400" b="1" dirty="0">
              <a:solidFill>
                <a:schemeClr val="accent6">
                  <a:lumMod val="50000"/>
                </a:schemeClr>
              </a:solidFill>
            </a:endParaRPr>
          </a:p>
          <a:p>
            <a:pPr lvl="1"/>
            <a:r>
              <a:rPr lang="fr-FR" sz="2100" b="1" dirty="0">
                <a:solidFill>
                  <a:schemeClr val="accent1">
                    <a:lumMod val="50000"/>
                  </a:schemeClr>
                </a:solidFill>
              </a:rPr>
              <a:t>Le système sanitaire, la santé et l’accès aux soins de santé </a:t>
            </a:r>
          </a:p>
          <a:p>
            <a:pPr lvl="1"/>
            <a:r>
              <a:rPr lang="fr-FR" sz="2100" b="1" dirty="0">
                <a:solidFill>
                  <a:schemeClr val="accent1">
                    <a:lumMod val="75000"/>
                  </a:schemeClr>
                </a:solidFill>
              </a:rPr>
              <a:t>L’environnent sain et l’accès à l’eau</a:t>
            </a:r>
          </a:p>
          <a:p>
            <a:pPr lvl="1"/>
            <a:r>
              <a:rPr lang="fr-FR" sz="2100" b="1" dirty="0">
                <a:solidFill>
                  <a:schemeClr val="accent5">
                    <a:lumMod val="50000"/>
                  </a:schemeClr>
                </a:solidFill>
              </a:rPr>
              <a:t>Le système alimentaire</a:t>
            </a:r>
          </a:p>
          <a:p>
            <a:pPr lvl="2"/>
            <a:r>
              <a:rPr lang="fr-FR" sz="1800" b="1" dirty="0"/>
              <a:t>Les composantes d’un système alimentaire sensible </a:t>
            </a:r>
            <a:r>
              <a:rPr lang="fr-FR" sz="1800" b="1" dirty="0" smtClean="0"/>
              <a:t>à </a:t>
            </a:r>
            <a:r>
              <a:rPr lang="fr-FR" sz="1800" b="1" dirty="0"/>
              <a:t>la nutrition</a:t>
            </a:r>
          </a:p>
          <a:p>
            <a:pPr lvl="2"/>
            <a:r>
              <a:rPr lang="fr-FR" sz="1800" b="1" dirty="0"/>
              <a:t>Assistance et transferts alimentaires</a:t>
            </a:r>
          </a:p>
          <a:p>
            <a:pPr lvl="2"/>
            <a:r>
              <a:rPr lang="fr-FR" sz="1800" b="1" dirty="0"/>
              <a:t>L’éducation et l’alimentation scolaire </a:t>
            </a:r>
          </a:p>
          <a:p>
            <a:pPr lvl="1"/>
            <a:r>
              <a:rPr lang="fr-FR" sz="2100" b="1" dirty="0" smtClean="0"/>
              <a:t>L’éducation </a:t>
            </a:r>
            <a:r>
              <a:rPr lang="fr-FR" sz="2100" b="1" dirty="0"/>
              <a:t>et la nutrition</a:t>
            </a:r>
          </a:p>
          <a:p>
            <a:pPr lvl="1"/>
            <a:r>
              <a:rPr lang="fr-FR" sz="2100" b="1" dirty="0"/>
              <a:t>Filets sociaux/protection sociale et nutrition</a:t>
            </a:r>
          </a:p>
          <a:p>
            <a:pPr lvl="1"/>
            <a:r>
              <a:rPr lang="fr-FR" sz="2100" b="1" dirty="0"/>
              <a:t>Genre </a:t>
            </a:r>
            <a:r>
              <a:rPr lang="fr-FR" sz="2100" b="1" dirty="0" smtClean="0"/>
              <a:t>et autonomisation </a:t>
            </a:r>
            <a:r>
              <a:rPr lang="fr-FR" sz="2100" b="1" dirty="0"/>
              <a:t>des femmes</a:t>
            </a:r>
          </a:p>
        </p:txBody>
      </p:sp>
    </p:spTree>
    <p:extLst>
      <p:ext uri="{BB962C8B-B14F-4D97-AF65-F5344CB8AC3E}">
        <p14:creationId xmlns:p14="http://schemas.microsoft.com/office/powerpoint/2010/main" val="13769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checkerboard(across)">
                                      <p:cBhvr>
                                        <p:cTn id="15" dur="500"/>
                                        <p:tgtEl>
                                          <p:spTgt spid="19">
                                            <p:txEl>
                                              <p:pRg st="0" end="0"/>
                                            </p:txEl>
                                          </p:spTgt>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checkerboard(across)">
                                      <p:cBhvr>
                                        <p:cTn id="19" dur="500"/>
                                        <p:tgtEl>
                                          <p:spTgt spid="19">
                                            <p:txEl>
                                              <p:pRg st="1" end="1"/>
                                            </p:txEl>
                                          </p:spTgt>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checkerboard(across)">
                                      <p:cBhvr>
                                        <p:cTn id="23" dur="500"/>
                                        <p:tgtEl>
                                          <p:spTgt spid="19">
                                            <p:txEl>
                                              <p:pRg st="2" end="2"/>
                                            </p:txEl>
                                          </p:spTgt>
                                        </p:tgtEl>
                                      </p:cBhvr>
                                    </p:animEffect>
                                  </p:childTnLst>
                                </p:cTn>
                              </p:par>
                            </p:childTnLst>
                          </p:cTn>
                        </p:par>
                        <p:par>
                          <p:cTn id="24" fill="hold">
                            <p:stCondLst>
                              <p:cond delay="2500"/>
                            </p:stCondLst>
                            <p:childTnLst>
                              <p:par>
                                <p:cTn id="25" presetID="5" presetClass="entr" presetSubtype="10" fill="hold" nodeType="afterEffect">
                                  <p:stCondLst>
                                    <p:cond delay="0"/>
                                  </p:stCondLst>
                                  <p:childTnLst>
                                    <p:set>
                                      <p:cBhvr>
                                        <p:cTn id="26" dur="1" fill="hold">
                                          <p:stCondLst>
                                            <p:cond delay="0"/>
                                          </p:stCondLst>
                                        </p:cTn>
                                        <p:tgtEl>
                                          <p:spTgt spid="19">
                                            <p:txEl>
                                              <p:pRg st="3" end="3"/>
                                            </p:txEl>
                                          </p:spTgt>
                                        </p:tgtEl>
                                        <p:attrNameLst>
                                          <p:attrName>style.visibility</p:attrName>
                                        </p:attrNameLst>
                                      </p:cBhvr>
                                      <p:to>
                                        <p:strVal val="visible"/>
                                      </p:to>
                                    </p:set>
                                    <p:animEffect transition="in" filter="checkerboard(across)">
                                      <p:cBhvr>
                                        <p:cTn id="27" dur="500"/>
                                        <p:tgtEl>
                                          <p:spTgt spid="19">
                                            <p:txEl>
                                              <p:pRg st="3" end="3"/>
                                            </p:txEl>
                                          </p:spTgt>
                                        </p:tgtEl>
                                      </p:cBhvr>
                                    </p:animEffect>
                                  </p:childTnLst>
                                </p:cTn>
                              </p:par>
                            </p:childTnLst>
                          </p:cTn>
                        </p:par>
                        <p:par>
                          <p:cTn id="28" fill="hold">
                            <p:stCondLst>
                              <p:cond delay="3000"/>
                            </p:stCondLst>
                            <p:childTnLst>
                              <p:par>
                                <p:cTn id="29" presetID="5" presetClass="entr" presetSubtype="10" fill="hold" nodeType="after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checkerboard(across)">
                                      <p:cBhvr>
                                        <p:cTn id="31" dur="500"/>
                                        <p:tgtEl>
                                          <p:spTgt spid="19">
                                            <p:txEl>
                                              <p:pRg st="4" end="4"/>
                                            </p:txEl>
                                          </p:spTgt>
                                        </p:tgtEl>
                                      </p:cBhvr>
                                    </p:animEffect>
                                  </p:childTnLst>
                                </p:cTn>
                              </p:par>
                            </p:childTnLst>
                          </p:cTn>
                        </p:par>
                        <p:par>
                          <p:cTn id="32" fill="hold">
                            <p:stCondLst>
                              <p:cond delay="3500"/>
                            </p:stCondLst>
                            <p:childTnLst>
                              <p:par>
                                <p:cTn id="33" presetID="5" presetClass="entr" presetSubtype="10" fill="hold" nodeType="afterEffect">
                                  <p:stCondLst>
                                    <p:cond delay="0"/>
                                  </p:stCondLst>
                                  <p:childTnLst>
                                    <p:set>
                                      <p:cBhvr>
                                        <p:cTn id="34" dur="1" fill="hold">
                                          <p:stCondLst>
                                            <p:cond delay="0"/>
                                          </p:stCondLst>
                                        </p:cTn>
                                        <p:tgtEl>
                                          <p:spTgt spid="19">
                                            <p:txEl>
                                              <p:pRg st="5" end="5"/>
                                            </p:txEl>
                                          </p:spTgt>
                                        </p:tgtEl>
                                        <p:attrNameLst>
                                          <p:attrName>style.visibility</p:attrName>
                                        </p:attrNameLst>
                                      </p:cBhvr>
                                      <p:to>
                                        <p:strVal val="visible"/>
                                      </p:to>
                                    </p:set>
                                    <p:animEffect transition="in" filter="checkerboard(across)">
                                      <p:cBhvr>
                                        <p:cTn id="35" dur="500"/>
                                        <p:tgtEl>
                                          <p:spTgt spid="19">
                                            <p:txEl>
                                              <p:pRg st="5" end="5"/>
                                            </p:txEl>
                                          </p:spTgt>
                                        </p:tgtEl>
                                      </p:cBhvr>
                                    </p:animEffect>
                                  </p:childTnLst>
                                </p:cTn>
                              </p:par>
                            </p:childTnLst>
                          </p:cTn>
                        </p:par>
                        <p:par>
                          <p:cTn id="36" fill="hold">
                            <p:stCondLst>
                              <p:cond delay="4000"/>
                            </p:stCondLst>
                            <p:childTnLst>
                              <p:par>
                                <p:cTn id="37" presetID="5" presetClass="entr" presetSubtype="10" fill="hold" nodeType="afterEffect">
                                  <p:stCondLst>
                                    <p:cond delay="0"/>
                                  </p:stCondLst>
                                  <p:childTnLst>
                                    <p:set>
                                      <p:cBhvr>
                                        <p:cTn id="38" dur="1" fill="hold">
                                          <p:stCondLst>
                                            <p:cond delay="0"/>
                                          </p:stCondLst>
                                        </p:cTn>
                                        <p:tgtEl>
                                          <p:spTgt spid="19">
                                            <p:txEl>
                                              <p:pRg st="6" end="6"/>
                                            </p:txEl>
                                          </p:spTgt>
                                        </p:tgtEl>
                                        <p:attrNameLst>
                                          <p:attrName>style.visibility</p:attrName>
                                        </p:attrNameLst>
                                      </p:cBhvr>
                                      <p:to>
                                        <p:strVal val="visible"/>
                                      </p:to>
                                    </p:set>
                                    <p:animEffect transition="in" filter="checkerboard(across)">
                                      <p:cBhvr>
                                        <p:cTn id="39" dur="500"/>
                                        <p:tgtEl>
                                          <p:spTgt spid="19">
                                            <p:txEl>
                                              <p:pRg st="6" end="6"/>
                                            </p:txEl>
                                          </p:spTgt>
                                        </p:tgtEl>
                                      </p:cBhvr>
                                    </p:animEffect>
                                  </p:childTnLst>
                                </p:cTn>
                              </p:par>
                            </p:childTnLst>
                          </p:cTn>
                        </p:par>
                        <p:par>
                          <p:cTn id="40" fill="hold">
                            <p:stCondLst>
                              <p:cond delay="4500"/>
                            </p:stCondLst>
                            <p:childTnLst>
                              <p:par>
                                <p:cTn id="41" presetID="5" presetClass="entr" presetSubtype="10" fill="hold" nodeType="afterEffect">
                                  <p:stCondLst>
                                    <p:cond delay="0"/>
                                  </p:stCondLst>
                                  <p:childTnLst>
                                    <p:set>
                                      <p:cBhvr>
                                        <p:cTn id="42" dur="1" fill="hold">
                                          <p:stCondLst>
                                            <p:cond delay="0"/>
                                          </p:stCondLst>
                                        </p:cTn>
                                        <p:tgtEl>
                                          <p:spTgt spid="19">
                                            <p:txEl>
                                              <p:pRg st="7" end="7"/>
                                            </p:txEl>
                                          </p:spTgt>
                                        </p:tgtEl>
                                        <p:attrNameLst>
                                          <p:attrName>style.visibility</p:attrName>
                                        </p:attrNameLst>
                                      </p:cBhvr>
                                      <p:to>
                                        <p:strVal val="visible"/>
                                      </p:to>
                                    </p:set>
                                    <p:animEffect transition="in" filter="checkerboard(across)">
                                      <p:cBhvr>
                                        <p:cTn id="43" dur="500"/>
                                        <p:tgtEl>
                                          <p:spTgt spid="19">
                                            <p:txEl>
                                              <p:pRg st="7" end="7"/>
                                            </p:txEl>
                                          </p:spTgt>
                                        </p:tgtEl>
                                      </p:cBhvr>
                                    </p:animEffect>
                                  </p:childTnLst>
                                </p:cTn>
                              </p:par>
                            </p:childTnLst>
                          </p:cTn>
                        </p:par>
                        <p:par>
                          <p:cTn id="44" fill="hold">
                            <p:stCondLst>
                              <p:cond delay="5000"/>
                            </p:stCondLst>
                            <p:childTnLst>
                              <p:par>
                                <p:cTn id="45" presetID="5" presetClass="entr" presetSubtype="10" fill="hold" nodeType="afterEffect">
                                  <p:stCondLst>
                                    <p:cond delay="0"/>
                                  </p:stCondLst>
                                  <p:childTnLst>
                                    <p:set>
                                      <p:cBhvr>
                                        <p:cTn id="46" dur="1" fill="hold">
                                          <p:stCondLst>
                                            <p:cond delay="0"/>
                                          </p:stCondLst>
                                        </p:cTn>
                                        <p:tgtEl>
                                          <p:spTgt spid="19">
                                            <p:txEl>
                                              <p:pRg st="8" end="8"/>
                                            </p:txEl>
                                          </p:spTgt>
                                        </p:tgtEl>
                                        <p:attrNameLst>
                                          <p:attrName>style.visibility</p:attrName>
                                        </p:attrNameLst>
                                      </p:cBhvr>
                                      <p:to>
                                        <p:strVal val="visible"/>
                                      </p:to>
                                    </p:set>
                                    <p:animEffect transition="in" filter="checkerboard(across)">
                                      <p:cBhvr>
                                        <p:cTn id="47" dur="500"/>
                                        <p:tgtEl>
                                          <p:spTgt spid="19">
                                            <p:txEl>
                                              <p:pRg st="8" end="8"/>
                                            </p:txEl>
                                          </p:spTgt>
                                        </p:tgtEl>
                                      </p:cBhvr>
                                    </p:animEffect>
                                  </p:childTnLst>
                                </p:cTn>
                              </p:par>
                            </p:childTnLst>
                          </p:cTn>
                        </p:par>
                        <p:par>
                          <p:cTn id="48" fill="hold">
                            <p:stCondLst>
                              <p:cond delay="5500"/>
                            </p:stCondLst>
                            <p:childTnLst>
                              <p:par>
                                <p:cTn id="49" presetID="5" presetClass="entr" presetSubtype="10" fill="hold" nodeType="afterEffect">
                                  <p:stCondLst>
                                    <p:cond delay="0"/>
                                  </p:stCondLst>
                                  <p:childTnLst>
                                    <p:set>
                                      <p:cBhvr>
                                        <p:cTn id="50" dur="1" fill="hold">
                                          <p:stCondLst>
                                            <p:cond delay="0"/>
                                          </p:stCondLst>
                                        </p:cTn>
                                        <p:tgtEl>
                                          <p:spTgt spid="19">
                                            <p:txEl>
                                              <p:pRg st="9" end="9"/>
                                            </p:txEl>
                                          </p:spTgt>
                                        </p:tgtEl>
                                        <p:attrNameLst>
                                          <p:attrName>style.visibility</p:attrName>
                                        </p:attrNameLst>
                                      </p:cBhvr>
                                      <p:to>
                                        <p:strVal val="visible"/>
                                      </p:to>
                                    </p:set>
                                    <p:animEffect transition="in" filter="checkerboard(across)">
                                      <p:cBhvr>
                                        <p:cTn id="51" dur="500"/>
                                        <p:tgtEl>
                                          <p:spTgt spid="19">
                                            <p:txEl>
                                              <p:pRg st="9" end="9"/>
                                            </p:txEl>
                                          </p:spTgt>
                                        </p:tgtEl>
                                      </p:cBhvr>
                                    </p:animEffect>
                                  </p:childTnLst>
                                </p:cTn>
                              </p:par>
                            </p:childTnLst>
                          </p:cTn>
                        </p:par>
                        <p:par>
                          <p:cTn id="52" fill="hold">
                            <p:stCondLst>
                              <p:cond delay="6000"/>
                            </p:stCondLst>
                            <p:childTnLst>
                              <p:par>
                                <p:cTn id="53" presetID="5" presetClass="entr" presetSubtype="10" fill="hold" nodeType="afterEffect">
                                  <p:stCondLst>
                                    <p:cond delay="0"/>
                                  </p:stCondLst>
                                  <p:childTnLst>
                                    <p:set>
                                      <p:cBhvr>
                                        <p:cTn id="54" dur="1" fill="hold">
                                          <p:stCondLst>
                                            <p:cond delay="0"/>
                                          </p:stCondLst>
                                        </p:cTn>
                                        <p:tgtEl>
                                          <p:spTgt spid="19">
                                            <p:txEl>
                                              <p:pRg st="10" end="10"/>
                                            </p:txEl>
                                          </p:spTgt>
                                        </p:tgtEl>
                                        <p:attrNameLst>
                                          <p:attrName>style.visibility</p:attrName>
                                        </p:attrNameLst>
                                      </p:cBhvr>
                                      <p:to>
                                        <p:strVal val="visible"/>
                                      </p:to>
                                    </p:set>
                                    <p:animEffect transition="in" filter="checkerboard(across)">
                                      <p:cBhvr>
                                        <p:cTn id="55" dur="500"/>
                                        <p:tgtEl>
                                          <p:spTgt spid="1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21421"/>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Demande et consommation y compris l’Éducation nutritionnelle </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65" y="1111394"/>
            <a:ext cx="8134191" cy="1550410"/>
          </a:xfrm>
          <a:prstGeom prst="rect">
            <a:avLst/>
          </a:prstGeom>
        </p:spPr>
      </p:pic>
      <p:sp>
        <p:nvSpPr>
          <p:cNvPr id="18" name="Content Placeholder 2">
            <a:extLst>
              <a:ext uri="{FF2B5EF4-FFF2-40B4-BE49-F238E27FC236}">
                <a16:creationId xmlns:a16="http://schemas.microsoft.com/office/drawing/2014/main" xmlns="" id="{C3806468-E9A9-2848-B8BC-668379E7E5A6}"/>
              </a:ext>
            </a:extLst>
          </p:cNvPr>
          <p:cNvSpPr>
            <a:spLocks noGrp="1"/>
          </p:cNvSpPr>
          <p:nvPr>
            <p:ph idx="1"/>
          </p:nvPr>
        </p:nvSpPr>
        <p:spPr>
          <a:xfrm>
            <a:off x="451292" y="3257550"/>
            <a:ext cx="3511108" cy="2952750"/>
          </a:xfrm>
        </p:spPr>
        <p:txBody>
          <a:bodyPr>
            <a:normAutofit fontScale="92500" lnSpcReduction="10000"/>
          </a:bodyPr>
          <a:lstStyle/>
          <a:p>
            <a:r>
              <a:rPr lang="fr-FR" sz="2400" b="1" dirty="0">
                <a:solidFill>
                  <a:schemeClr val="accent1">
                    <a:lumMod val="50000"/>
                  </a:schemeClr>
                </a:solidFill>
              </a:rPr>
              <a:t>Éducation nutritionnelle </a:t>
            </a:r>
          </a:p>
          <a:p>
            <a:r>
              <a:rPr lang="fr-FR" sz="2400" b="1" dirty="0">
                <a:solidFill>
                  <a:schemeClr val="accent6">
                    <a:lumMod val="50000"/>
                  </a:schemeClr>
                </a:solidFill>
              </a:rPr>
              <a:t>Assistance alimentaire humanitaire </a:t>
            </a:r>
          </a:p>
          <a:p>
            <a:r>
              <a:rPr lang="fr-FR" sz="2400" b="1" dirty="0">
                <a:solidFill>
                  <a:schemeClr val="accent1">
                    <a:lumMod val="75000"/>
                  </a:schemeClr>
                </a:solidFill>
              </a:rPr>
              <a:t>Alimentation scolaire </a:t>
            </a:r>
          </a:p>
          <a:p>
            <a:r>
              <a:rPr lang="fr-FR" sz="2400" b="1" dirty="0">
                <a:solidFill>
                  <a:schemeClr val="accent1">
                    <a:lumMod val="75000"/>
                  </a:schemeClr>
                </a:solidFill>
              </a:rPr>
              <a:t>Protection sociale </a:t>
            </a:r>
          </a:p>
          <a:p>
            <a:r>
              <a:rPr lang="fr-FR" sz="2400" b="1" dirty="0"/>
              <a:t>Création d’actifs et revenus </a:t>
            </a:r>
          </a:p>
        </p:txBody>
      </p:sp>
      <p:pic>
        <p:nvPicPr>
          <p:cNvPr id="3" name="Image 2"/>
          <p:cNvPicPr>
            <a:picLocks noChangeAspect="1"/>
          </p:cNvPicPr>
          <p:nvPr/>
        </p:nvPicPr>
        <p:blipFill rotWithShape="1">
          <a:blip r:embed="rId6">
            <a:extLst>
              <a:ext uri="{28A0092B-C50C-407E-A947-70E740481C1C}">
                <a14:useLocalDpi xmlns:a14="http://schemas.microsoft.com/office/drawing/2010/main" val="0"/>
              </a:ext>
            </a:extLst>
          </a:blip>
          <a:srcRect l="17374" r="16297"/>
          <a:stretch/>
        </p:blipFill>
        <p:spPr>
          <a:xfrm>
            <a:off x="4253907" y="3257550"/>
            <a:ext cx="4501156" cy="2263369"/>
          </a:xfrm>
          <a:prstGeom prst="rect">
            <a:avLst/>
          </a:prstGeom>
        </p:spPr>
      </p:pic>
    </p:spTree>
    <p:extLst>
      <p:ext uri="{BB962C8B-B14F-4D97-AF65-F5344CB8AC3E}">
        <p14:creationId xmlns:p14="http://schemas.microsoft.com/office/powerpoint/2010/main" val="37557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500"/>
                                        <p:tgtEl>
                                          <p:spTgt spid="18">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wipe(left)">
                                      <p:cBhvr>
                                        <p:cTn id="27" dur="500"/>
                                        <p:tgtEl>
                                          <p:spTgt spid="18">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8">
                                            <p:txEl>
                                              <p:pRg st="2" end="2"/>
                                            </p:txEl>
                                          </p:spTgt>
                                        </p:tgtEl>
                                        <p:attrNameLst>
                                          <p:attrName>style.visibility</p:attrName>
                                        </p:attrNameLst>
                                      </p:cBhvr>
                                      <p:to>
                                        <p:strVal val="visible"/>
                                      </p:to>
                                    </p:set>
                                    <p:animEffect transition="in" filter="wipe(left)">
                                      <p:cBhvr>
                                        <p:cTn id="31" dur="500"/>
                                        <p:tgtEl>
                                          <p:spTgt spid="18">
                                            <p:txEl>
                                              <p:pRg st="2" end="2"/>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3" end="3"/>
                                            </p:txEl>
                                          </p:spTgt>
                                        </p:tgtEl>
                                        <p:attrNameLst>
                                          <p:attrName>style.visibility</p:attrName>
                                        </p:attrNameLst>
                                      </p:cBhvr>
                                      <p:to>
                                        <p:strVal val="visible"/>
                                      </p:to>
                                    </p:set>
                                    <p:animEffect transition="in" filter="wipe(left)">
                                      <p:cBhvr>
                                        <p:cTn id="35" dur="500"/>
                                        <p:tgtEl>
                                          <p:spTgt spid="18">
                                            <p:txEl>
                                              <p:pRg st="3" end="3"/>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wipe(left)">
                                      <p:cBhvr>
                                        <p:cTn id="39"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95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Interventions complémentaires et questions transversales</a:t>
            </a:r>
          </a:p>
        </p:txBody>
      </p:sp>
      <p:sp>
        <p:nvSpPr>
          <p:cNvPr id="11" name="Title 3">
            <a:extLst>
              <a:ext uri="{FF2B5EF4-FFF2-40B4-BE49-F238E27FC236}">
                <a16:creationId xmlns:a16="http://schemas.microsoft.com/office/drawing/2014/main" xmlns="" id="{9E829A57-3A24-2448-90FC-4ACA07433B55}"/>
              </a:ext>
            </a:extLst>
          </p:cNvPr>
          <p:cNvSpPr>
            <a:spLocks noGrp="1"/>
          </p:cNvSpPr>
          <p:nvPr>
            <p:ph type="title"/>
          </p:nvPr>
        </p:nvSpPr>
        <p:spPr>
          <a:xfrm>
            <a:off x="496254" y="1031478"/>
            <a:ext cx="8151492" cy="621790"/>
          </a:xfrm>
        </p:spPr>
        <p:txBody>
          <a:bodyPr>
            <a:normAutofit fontScale="90000"/>
          </a:bodyPr>
          <a:lstStyle/>
          <a:p>
            <a:r>
              <a:rPr lang="fr-FR" sz="3000" dirty="0">
                <a:solidFill>
                  <a:schemeClr val="tx1">
                    <a:lumMod val="75000"/>
                  </a:schemeClr>
                </a:solidFill>
              </a:rPr>
              <a:t>Interventions sensibles à la nutrition en pratique</a:t>
            </a:r>
          </a:p>
        </p:txBody>
      </p:sp>
      <p:sp>
        <p:nvSpPr>
          <p:cNvPr id="18" name="Text Placeholder 4">
            <a:extLst>
              <a:ext uri="{FF2B5EF4-FFF2-40B4-BE49-F238E27FC236}">
                <a16:creationId xmlns:a16="http://schemas.microsoft.com/office/drawing/2014/main" xmlns="" id="{34703421-341C-1740-B4B3-166C3AA6288F}"/>
              </a:ext>
            </a:extLst>
          </p:cNvPr>
          <p:cNvSpPr>
            <a:spLocks noGrp="1"/>
          </p:cNvSpPr>
          <p:nvPr>
            <p:ph idx="1"/>
          </p:nvPr>
        </p:nvSpPr>
        <p:spPr>
          <a:xfrm>
            <a:off x="17574" y="2504750"/>
            <a:ext cx="6764226" cy="2105959"/>
          </a:xfrm>
        </p:spPr>
        <p:txBody>
          <a:bodyPr>
            <a:normAutofit/>
          </a:bodyPr>
          <a:lstStyle/>
          <a:p>
            <a:pPr lvl="1"/>
            <a:r>
              <a:rPr lang="fr-FR" sz="2200" dirty="0" smtClean="0">
                <a:solidFill>
                  <a:srgbClr val="002060"/>
                </a:solidFill>
              </a:rPr>
              <a:t>Assistance </a:t>
            </a:r>
            <a:r>
              <a:rPr lang="fr-FR" sz="2200" dirty="0">
                <a:solidFill>
                  <a:srgbClr val="002060"/>
                </a:solidFill>
              </a:rPr>
              <a:t>alimentaire humanitaire </a:t>
            </a:r>
          </a:p>
          <a:p>
            <a:pPr lvl="1"/>
            <a:r>
              <a:rPr lang="fr-FR" sz="2200" dirty="0">
                <a:solidFill>
                  <a:schemeClr val="accent6">
                    <a:lumMod val="50000"/>
                  </a:schemeClr>
                </a:solidFill>
              </a:rPr>
              <a:t>Alimentation scolaire </a:t>
            </a:r>
          </a:p>
          <a:p>
            <a:pPr lvl="1"/>
            <a:r>
              <a:rPr lang="fr-FR" sz="2200" dirty="0">
                <a:solidFill>
                  <a:schemeClr val="accent1">
                    <a:lumMod val="75000"/>
                  </a:schemeClr>
                </a:solidFill>
              </a:rPr>
              <a:t>Protection sociale </a:t>
            </a:r>
          </a:p>
          <a:p>
            <a:pPr lvl="1"/>
            <a:r>
              <a:rPr lang="fr-FR" sz="2200" dirty="0">
                <a:solidFill>
                  <a:schemeClr val="accent3">
                    <a:lumMod val="75000"/>
                  </a:schemeClr>
                </a:solidFill>
              </a:rPr>
              <a:t>Création d’actifs et revenus </a:t>
            </a:r>
          </a:p>
          <a:p>
            <a:pPr lvl="1"/>
            <a:r>
              <a:rPr lang="fr-FR" sz="2200" dirty="0"/>
              <a:t>Autonomisation des </a:t>
            </a:r>
            <a:r>
              <a:rPr lang="fr-FR" sz="2200" dirty="0" smtClean="0"/>
              <a:t>femmes</a:t>
            </a:r>
            <a:endParaRPr lang="fr-FR" sz="2200" dirty="0"/>
          </a:p>
        </p:txBody>
      </p:sp>
      <p:sp>
        <p:nvSpPr>
          <p:cNvPr id="19" name="TextBox 3">
            <a:extLst>
              <a:ext uri="{FF2B5EF4-FFF2-40B4-BE49-F238E27FC236}">
                <a16:creationId xmlns:a16="http://schemas.microsoft.com/office/drawing/2014/main" xmlns="" id="{816193DE-5930-504A-A56F-03A32DC6381E}"/>
              </a:ext>
            </a:extLst>
          </p:cNvPr>
          <p:cNvSpPr txBox="1"/>
          <p:nvPr/>
        </p:nvSpPr>
        <p:spPr>
          <a:xfrm>
            <a:off x="7032426" y="3033857"/>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92139"/>
            <a:ext cx="4127140" cy="2751427"/>
          </a:xfrm>
          <a:prstGeom prst="rect">
            <a:avLst/>
          </a:prstGeom>
        </p:spPr>
      </p:pic>
      <p:sp>
        <p:nvSpPr>
          <p:cNvPr id="5" name="Rectangle 4"/>
          <p:cNvSpPr/>
          <p:nvPr/>
        </p:nvSpPr>
        <p:spPr>
          <a:xfrm>
            <a:off x="0" y="5043237"/>
            <a:ext cx="4572000" cy="1015663"/>
          </a:xfrm>
          <a:prstGeom prst="rect">
            <a:avLst/>
          </a:prstGeom>
        </p:spPr>
        <p:txBody>
          <a:bodyPr>
            <a:spAutoFit/>
          </a:bodyPr>
          <a:lstStyle/>
          <a:p>
            <a:pPr marL="342900" indent="-342900">
              <a:buFont typeface="Arial" panose="020B0604020202020204" pitchFamily="34" charset="0"/>
              <a:buChar char="•"/>
            </a:pPr>
            <a:r>
              <a:rPr lang="fr-FR" sz="2000" i="1" dirty="0" smtClean="0"/>
              <a:t>Discutez </a:t>
            </a:r>
            <a:r>
              <a:rPr lang="fr-FR" sz="2000" i="1" dirty="0"/>
              <a:t>en groupes pourquoi ces domaines sont important pour la nutrition</a:t>
            </a:r>
          </a:p>
        </p:txBody>
      </p:sp>
      <p:sp>
        <p:nvSpPr>
          <p:cNvPr id="6" name="Rectangle 5"/>
          <p:cNvSpPr/>
          <p:nvPr/>
        </p:nvSpPr>
        <p:spPr>
          <a:xfrm>
            <a:off x="17574" y="1653268"/>
            <a:ext cx="8202886" cy="830997"/>
          </a:xfrm>
          <a:prstGeom prst="rect">
            <a:avLst/>
          </a:prstGeom>
        </p:spPr>
        <p:txBody>
          <a:bodyPr wrap="square">
            <a:spAutoFit/>
          </a:bodyPr>
          <a:lstStyle/>
          <a:p>
            <a:pPr marL="285750" indent="-285750">
              <a:buFont typeface="Arial" panose="020B0604020202020204" pitchFamily="34" charset="0"/>
              <a:buChar char="•"/>
            </a:pPr>
            <a:r>
              <a:rPr lang="fr-FR" sz="2400" b="1" dirty="0">
                <a:solidFill>
                  <a:schemeClr val="accent1">
                    <a:lumMod val="75000"/>
                  </a:schemeClr>
                </a:solidFill>
              </a:rPr>
              <a:t>Chaque groupe prend une de ces interventions ou questions transversales :</a:t>
            </a:r>
          </a:p>
        </p:txBody>
      </p:sp>
      <p:sp>
        <p:nvSpPr>
          <p:cNvPr id="8" name="ZoneTexte 7"/>
          <p:cNvSpPr txBox="1"/>
          <p:nvPr/>
        </p:nvSpPr>
        <p:spPr>
          <a:xfrm>
            <a:off x="4572000" y="5874234"/>
            <a:ext cx="1803040" cy="369332"/>
          </a:xfrm>
          <a:prstGeom prst="rect">
            <a:avLst/>
          </a:prstGeom>
          <a:noFill/>
        </p:spPr>
        <p:txBody>
          <a:bodyPr wrap="square" rtlCol="0">
            <a:spAutoFit/>
          </a:bodyPr>
          <a:lstStyle/>
          <a:p>
            <a:r>
              <a:rPr lang="fr-FR" dirty="0" smtClean="0">
                <a:solidFill>
                  <a:schemeClr val="bg1"/>
                </a:solidFill>
              </a:rPr>
              <a:t>Source : PAM</a:t>
            </a:r>
            <a:endParaRPr lang="fr-FR" dirty="0">
              <a:solidFill>
                <a:schemeClr val="bg1"/>
              </a:solidFill>
            </a:endParaRPr>
          </a:p>
        </p:txBody>
      </p:sp>
    </p:spTree>
    <p:extLst>
      <p:ext uri="{BB962C8B-B14F-4D97-AF65-F5344CB8AC3E}">
        <p14:creationId xmlns:p14="http://schemas.microsoft.com/office/powerpoint/2010/main" val="256724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down)">
                                      <p:cBhvr>
                                        <p:cTn id="31" dur="500"/>
                                        <p:tgtEl>
                                          <p:spTgt spid="6">
                                            <p:txEl>
                                              <p:pRg st="0" end="0"/>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18">
                                            <p:txEl>
                                              <p:pRg st="0" end="0"/>
                                            </p:txEl>
                                          </p:spTgt>
                                        </p:tgtEl>
                                        <p:attrNameLst>
                                          <p:attrName>style.visibility</p:attrName>
                                        </p:attrNameLst>
                                      </p:cBhvr>
                                      <p:to>
                                        <p:strVal val="visible"/>
                                      </p:to>
                                    </p:set>
                                    <p:animEffect transition="in" filter="wipe(left)">
                                      <p:cBhvr>
                                        <p:cTn id="35" dur="500"/>
                                        <p:tgtEl>
                                          <p:spTgt spid="18">
                                            <p:txEl>
                                              <p:pRg st="0" end="0"/>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8">
                                            <p:txEl>
                                              <p:pRg st="1" end="1"/>
                                            </p:txEl>
                                          </p:spTgt>
                                        </p:tgtEl>
                                        <p:attrNameLst>
                                          <p:attrName>style.visibility</p:attrName>
                                        </p:attrNameLst>
                                      </p:cBhvr>
                                      <p:to>
                                        <p:strVal val="visible"/>
                                      </p:to>
                                    </p:set>
                                    <p:animEffect transition="in" filter="wipe(left)">
                                      <p:cBhvr>
                                        <p:cTn id="39" dur="500"/>
                                        <p:tgtEl>
                                          <p:spTgt spid="18">
                                            <p:txEl>
                                              <p:pRg st="1" end="1"/>
                                            </p:txEl>
                                          </p:spTgt>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18">
                                            <p:txEl>
                                              <p:pRg st="2" end="2"/>
                                            </p:txEl>
                                          </p:spTgt>
                                        </p:tgtEl>
                                        <p:attrNameLst>
                                          <p:attrName>style.visibility</p:attrName>
                                        </p:attrNameLst>
                                      </p:cBhvr>
                                      <p:to>
                                        <p:strVal val="visible"/>
                                      </p:to>
                                    </p:set>
                                    <p:animEffect transition="in" filter="wipe(left)">
                                      <p:cBhvr>
                                        <p:cTn id="43" dur="500"/>
                                        <p:tgtEl>
                                          <p:spTgt spid="18">
                                            <p:txEl>
                                              <p:pRg st="2" end="2"/>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8">
                                            <p:txEl>
                                              <p:pRg st="3" end="3"/>
                                            </p:txEl>
                                          </p:spTgt>
                                        </p:tgtEl>
                                        <p:attrNameLst>
                                          <p:attrName>style.visibility</p:attrName>
                                        </p:attrNameLst>
                                      </p:cBhvr>
                                      <p:to>
                                        <p:strVal val="visible"/>
                                      </p:to>
                                    </p:set>
                                    <p:animEffect transition="in" filter="wipe(left)">
                                      <p:cBhvr>
                                        <p:cTn id="47" dur="500"/>
                                        <p:tgtEl>
                                          <p:spTgt spid="18">
                                            <p:txEl>
                                              <p:pRg st="3" end="3"/>
                                            </p:txEl>
                                          </p:spTgt>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18">
                                            <p:txEl>
                                              <p:pRg st="4" end="4"/>
                                            </p:txEl>
                                          </p:spTgt>
                                        </p:tgtEl>
                                        <p:attrNameLst>
                                          <p:attrName>style.visibility</p:attrName>
                                        </p:attrNameLst>
                                      </p:cBhvr>
                                      <p:to>
                                        <p:strVal val="visible"/>
                                      </p:to>
                                    </p:set>
                                    <p:animEffect transition="in" filter="wipe(left)">
                                      <p:cBhvr>
                                        <p:cTn id="51" dur="500"/>
                                        <p:tgtEl>
                                          <p:spTgt spid="18">
                                            <p:txEl>
                                              <p:pRg st="4" end="4"/>
                                            </p:txEl>
                                          </p:spTgt>
                                        </p:tgtEl>
                                      </p:cBhvr>
                                    </p:animEffect>
                                  </p:childTnLst>
                                </p:cTn>
                              </p:par>
                            </p:childTnLst>
                          </p:cTn>
                        </p:par>
                        <p:par>
                          <p:cTn id="52" fill="hold">
                            <p:stCondLst>
                              <p:cond delay="6000"/>
                            </p:stCondLst>
                            <p:childTnLst>
                              <p:par>
                                <p:cTn id="53" presetID="14" presetClass="entr" presetSubtype="10" fill="hold" nodeType="afterEffect">
                                  <p:stCondLst>
                                    <p:cond delay="0"/>
                                  </p:stCondLst>
                                  <p:childTnLst>
                                    <p:set>
                                      <p:cBhvr>
                                        <p:cTn id="54" dur="1" fill="hold">
                                          <p:stCondLst>
                                            <p:cond delay="0"/>
                                          </p:stCondLst>
                                        </p:cTn>
                                        <p:tgtEl>
                                          <p:spTgt spid="5">
                                            <p:txEl>
                                              <p:pRg st="0" end="0"/>
                                            </p:txEl>
                                          </p:spTgt>
                                        </p:tgtEl>
                                        <p:attrNameLst>
                                          <p:attrName>style.visibility</p:attrName>
                                        </p:attrNameLst>
                                      </p:cBhvr>
                                      <p:to>
                                        <p:strVal val="visible"/>
                                      </p:to>
                                    </p:set>
                                    <p:animEffect transition="in" filter="randombar(horizontal)">
                                      <p:cBhvr>
                                        <p:cTn id="5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9"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Assistance alimentaire et nutrition</a:t>
            </a:r>
          </a:p>
        </p:txBody>
      </p:sp>
      <p:sp>
        <p:nvSpPr>
          <p:cNvPr id="11" name="Content Placeholder 4">
            <a:extLst>
              <a:ext uri="{FF2B5EF4-FFF2-40B4-BE49-F238E27FC236}">
                <a16:creationId xmlns:a16="http://schemas.microsoft.com/office/drawing/2014/main" xmlns="" id="{99EA0BD6-0A8A-8641-8F86-CA2EC7A088C3}"/>
              </a:ext>
            </a:extLst>
          </p:cNvPr>
          <p:cNvSpPr>
            <a:spLocks noGrp="1"/>
          </p:cNvSpPr>
          <p:nvPr>
            <p:ph idx="1"/>
          </p:nvPr>
        </p:nvSpPr>
        <p:spPr>
          <a:xfrm>
            <a:off x="501724" y="3936832"/>
            <a:ext cx="3460676" cy="2000250"/>
          </a:xfrm>
        </p:spPr>
        <p:txBody>
          <a:bodyPr>
            <a:normAutofit fontScale="92500"/>
          </a:bodyPr>
          <a:lstStyle/>
          <a:p>
            <a:pPr marL="342900" lvl="1" indent="-342900">
              <a:buFont typeface="Wingdings" panose="05000000000000000000" pitchFamily="2" charset="2"/>
              <a:buChar char="§"/>
            </a:pPr>
            <a:r>
              <a:rPr lang="fr-FR" sz="2000" dirty="0" smtClean="0">
                <a:solidFill>
                  <a:schemeClr val="accent5">
                    <a:lumMod val="50000"/>
                  </a:schemeClr>
                </a:solidFill>
              </a:rPr>
              <a:t>Conditionnalité </a:t>
            </a:r>
            <a:r>
              <a:rPr lang="fr-FR" sz="2000" dirty="0">
                <a:solidFill>
                  <a:schemeClr val="accent5">
                    <a:lumMod val="50000"/>
                  </a:schemeClr>
                </a:solidFill>
              </a:rPr>
              <a:t>nutritionnelle </a:t>
            </a:r>
          </a:p>
          <a:p>
            <a:pPr marL="342900" lvl="1" indent="-342900">
              <a:buFont typeface="Wingdings" panose="05000000000000000000" pitchFamily="2" charset="2"/>
              <a:buChar char="§"/>
            </a:pPr>
            <a:r>
              <a:rPr lang="fr-FR" sz="2000" dirty="0">
                <a:solidFill>
                  <a:schemeClr val="accent6">
                    <a:lumMod val="50000"/>
                  </a:schemeClr>
                </a:solidFill>
              </a:rPr>
              <a:t>Conditionnalité spécifique en matière de santé </a:t>
            </a:r>
          </a:p>
          <a:p>
            <a:pPr marL="342900" lvl="1" indent="-342900">
              <a:buFont typeface="Wingdings" panose="05000000000000000000" pitchFamily="2" charset="2"/>
              <a:buChar char="§"/>
            </a:pPr>
            <a:r>
              <a:rPr lang="fr-FR" sz="2000" dirty="0">
                <a:solidFill>
                  <a:schemeClr val="accent1">
                    <a:lumMod val="75000"/>
                  </a:schemeClr>
                </a:solidFill>
              </a:rPr>
              <a:t>Conditionnalité spécifique à l'agriculture</a:t>
            </a:r>
          </a:p>
        </p:txBody>
      </p:sp>
      <p:sp>
        <p:nvSpPr>
          <p:cNvPr id="18" name="TextBox 3">
            <a:extLst>
              <a:ext uri="{FF2B5EF4-FFF2-40B4-BE49-F238E27FC236}">
                <a16:creationId xmlns:a16="http://schemas.microsoft.com/office/drawing/2014/main" xmlns="" id="{816193DE-5930-504A-A56F-03A32DC6381E}"/>
              </a:ext>
            </a:extLst>
          </p:cNvPr>
          <p:cNvSpPr txBox="1"/>
          <p:nvPr/>
        </p:nvSpPr>
        <p:spPr>
          <a:xfrm>
            <a:off x="7358856" y="833533"/>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33056" y="3693990"/>
            <a:ext cx="4876800" cy="2333625"/>
          </a:xfrm>
          <a:prstGeom prst="rect">
            <a:avLst/>
          </a:prstGeom>
        </p:spPr>
      </p:pic>
      <p:sp>
        <p:nvSpPr>
          <p:cNvPr id="5" name="Rectangle 4"/>
          <p:cNvSpPr/>
          <p:nvPr/>
        </p:nvSpPr>
        <p:spPr>
          <a:xfrm>
            <a:off x="501724" y="1205298"/>
            <a:ext cx="8337476" cy="1938992"/>
          </a:xfrm>
          <a:prstGeom prst="rect">
            <a:avLst/>
          </a:prstGeom>
        </p:spPr>
        <p:txBody>
          <a:bodyPr wrap="square">
            <a:spAutoFit/>
          </a:bodyPr>
          <a:lstStyle/>
          <a:p>
            <a:pPr marL="285750" indent="-285750">
              <a:buFont typeface="Arial" panose="020B0604020202020204" pitchFamily="34" charset="0"/>
              <a:buChar char="•"/>
            </a:pPr>
            <a:r>
              <a:rPr lang="fr-FR" sz="2400" b="1" dirty="0">
                <a:solidFill>
                  <a:schemeClr val="accent1">
                    <a:lumMod val="50000"/>
                  </a:schemeClr>
                </a:solidFill>
              </a:rPr>
              <a:t>Nécessite une bonne compréhension du contexte nutritionnel et alimentaire</a:t>
            </a:r>
          </a:p>
          <a:p>
            <a:pPr marL="285750" indent="-285750">
              <a:buFont typeface="Arial" panose="020B0604020202020204" pitchFamily="34" charset="0"/>
              <a:buChar char="•"/>
            </a:pPr>
            <a:r>
              <a:rPr lang="fr-FR" sz="2400" b="1" dirty="0">
                <a:solidFill>
                  <a:schemeClr val="accent6">
                    <a:lumMod val="50000"/>
                  </a:schemeClr>
                </a:solidFill>
              </a:rPr>
              <a:t>Cible les plus vulnérables socio économiquement </a:t>
            </a:r>
          </a:p>
          <a:p>
            <a:pPr marL="285750" indent="-285750">
              <a:buFont typeface="Arial" panose="020B0604020202020204" pitchFamily="34" charset="0"/>
              <a:buChar char="•"/>
            </a:pPr>
            <a:r>
              <a:rPr lang="fr-FR" sz="2400" b="1" dirty="0">
                <a:solidFill>
                  <a:schemeClr val="accent1">
                    <a:lumMod val="75000"/>
                  </a:schemeClr>
                </a:solidFill>
              </a:rPr>
              <a:t>Modalités de transfert : nature, espèces, coupons. </a:t>
            </a:r>
          </a:p>
          <a:p>
            <a:pPr marL="285750" indent="-285750">
              <a:buFont typeface="Arial" panose="020B0604020202020204" pitchFamily="34" charset="0"/>
              <a:buChar char="•"/>
            </a:pPr>
            <a:r>
              <a:rPr lang="fr-FR" sz="2400" b="1" dirty="0">
                <a:solidFill>
                  <a:schemeClr val="accent1">
                    <a:lumMod val="75000"/>
                  </a:schemeClr>
                </a:solidFill>
              </a:rPr>
              <a:t>Coordination et les synergies </a:t>
            </a:r>
          </a:p>
        </p:txBody>
      </p:sp>
      <p:sp>
        <p:nvSpPr>
          <p:cNvPr id="6" name="Rectangle 5"/>
          <p:cNvSpPr/>
          <p:nvPr/>
        </p:nvSpPr>
        <p:spPr>
          <a:xfrm>
            <a:off x="501724" y="3105835"/>
            <a:ext cx="8337476" cy="830997"/>
          </a:xfrm>
          <a:prstGeom prst="rect">
            <a:avLst/>
          </a:prstGeom>
        </p:spPr>
        <p:txBody>
          <a:bodyPr wrap="square">
            <a:spAutoFit/>
          </a:bodyPr>
          <a:lstStyle/>
          <a:p>
            <a:pPr marL="342900" indent="-342900">
              <a:buFont typeface="Arial" panose="020B0604020202020204" pitchFamily="34" charset="0"/>
              <a:buChar char="•"/>
            </a:pPr>
            <a:r>
              <a:rPr lang="fr-FR" sz="2400" b="1" dirty="0">
                <a:solidFill>
                  <a:schemeClr val="accent2">
                    <a:lumMod val="50000"/>
                  </a:schemeClr>
                </a:solidFill>
              </a:rPr>
              <a:t>Quand </a:t>
            </a:r>
            <a:r>
              <a:rPr lang="fr-FR" sz="2400" b="1" dirty="0" smtClean="0">
                <a:solidFill>
                  <a:schemeClr val="accent2">
                    <a:lumMod val="50000"/>
                  </a:schemeClr>
                </a:solidFill>
              </a:rPr>
              <a:t>faisable, appliquer </a:t>
            </a:r>
            <a:r>
              <a:rPr lang="fr-FR" sz="2400" b="1" dirty="0">
                <a:solidFill>
                  <a:schemeClr val="accent2">
                    <a:lumMod val="50000"/>
                  </a:schemeClr>
                </a:solidFill>
              </a:rPr>
              <a:t>des critères de conditionnalité</a:t>
            </a:r>
            <a:endParaRPr lang="x-none" sz="2400" b="1" dirty="0">
              <a:solidFill>
                <a:schemeClr val="accent2">
                  <a:lumMod val="50000"/>
                </a:schemeClr>
              </a:solidFill>
            </a:endParaRPr>
          </a:p>
        </p:txBody>
      </p:sp>
    </p:spTree>
    <p:extLst>
      <p:ext uri="{BB962C8B-B14F-4D97-AF65-F5344CB8AC3E}">
        <p14:creationId xmlns:p14="http://schemas.microsoft.com/office/powerpoint/2010/main" val="298233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animEffect transition="in" filter="wipe(left)">
                                      <p:cBhvr>
                                        <p:cTn id="27" dur="500"/>
                                        <p:tgtEl>
                                          <p:spTgt spid="5">
                                            <p:txEl>
                                              <p:pRg st="1" end="1"/>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wipe(left)">
                                      <p:cBhvr>
                                        <p:cTn id="35" dur="500"/>
                                        <p:tgtEl>
                                          <p:spTgt spid="5">
                                            <p:txEl>
                                              <p:pRg st="3" end="3"/>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par>
                          <p:cTn id="40" fill="hold">
                            <p:stCondLst>
                              <p:cond delay="4500"/>
                            </p:stCondLst>
                            <p:childTnLst>
                              <p:par>
                                <p:cTn id="41" presetID="14" presetClass="entr" presetSubtype="10" fill="hold" nodeType="afterEffect">
                                  <p:stCondLst>
                                    <p:cond delay="0"/>
                                  </p:stCondLst>
                                  <p:childTnLst>
                                    <p:set>
                                      <p:cBhvr>
                                        <p:cTn id="42"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43" dur="500"/>
                                        <p:tgtEl>
                                          <p:spTgt spid="11">
                                            <p:txEl>
                                              <p:pRg st="0" end="0"/>
                                            </p:txEl>
                                          </p:spTgt>
                                        </p:tgtEl>
                                      </p:cBhvr>
                                    </p:animEffect>
                                  </p:childTnLst>
                                </p:cTn>
                              </p:par>
                            </p:childTnLst>
                          </p:cTn>
                        </p:par>
                        <p:par>
                          <p:cTn id="44" fill="hold">
                            <p:stCondLst>
                              <p:cond delay="5000"/>
                            </p:stCondLst>
                            <p:childTnLst>
                              <p:par>
                                <p:cTn id="45" presetID="14" presetClass="entr" presetSubtype="10" fill="hold" nodeType="after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47" dur="500"/>
                                        <p:tgtEl>
                                          <p:spTgt spid="11">
                                            <p:txEl>
                                              <p:pRg st="1" end="1"/>
                                            </p:txEl>
                                          </p:spTgt>
                                        </p:tgtEl>
                                      </p:cBhvr>
                                    </p:animEffect>
                                  </p:childTnLst>
                                </p:cTn>
                              </p:par>
                            </p:childTnLst>
                          </p:cTn>
                        </p:par>
                        <p:par>
                          <p:cTn id="48" fill="hold">
                            <p:stCondLst>
                              <p:cond delay="5500"/>
                            </p:stCondLst>
                            <p:childTnLst>
                              <p:par>
                                <p:cTn id="49" presetID="14" presetClass="entr" presetSubtype="10" fill="hold" nodeType="afterEffect">
                                  <p:stCondLst>
                                    <p:cond delay="0"/>
                                  </p:stCondLst>
                                  <p:childTnLst>
                                    <p:set>
                                      <p:cBhvr>
                                        <p:cTn id="50"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5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Education </a:t>
            </a:r>
            <a:r>
              <a:rPr lang="fr-FR" sz="2800" b="1" cap="small" dirty="0">
                <a:solidFill>
                  <a:srgbClr val="FFFFFF"/>
                </a:solidFill>
              </a:rPr>
              <a:t>et la nutrition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312" y="1271810"/>
            <a:ext cx="7117112" cy="4744741"/>
          </a:xfrm>
          <a:prstGeom prst="rect">
            <a:avLst/>
          </a:prstGeom>
        </p:spPr>
      </p:pic>
    </p:spTree>
    <p:extLst>
      <p:ext uri="{BB962C8B-B14F-4D97-AF65-F5344CB8AC3E}">
        <p14:creationId xmlns:p14="http://schemas.microsoft.com/office/powerpoint/2010/main" val="275861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Liens entre éducation et nutrition </a:t>
            </a:r>
          </a:p>
        </p:txBody>
      </p:sp>
      <p:sp>
        <p:nvSpPr>
          <p:cNvPr id="19" name="Content Placeholder 1">
            <a:extLst>
              <a:ext uri="{FF2B5EF4-FFF2-40B4-BE49-F238E27FC236}">
                <a16:creationId xmlns:a16="http://schemas.microsoft.com/office/drawing/2014/main" xmlns="" id="{396D1EC9-B46E-CC49-8937-CC980D7BF8C6}"/>
              </a:ext>
            </a:extLst>
          </p:cNvPr>
          <p:cNvSpPr txBox="1">
            <a:spLocks/>
          </p:cNvSpPr>
          <p:nvPr/>
        </p:nvSpPr>
        <p:spPr>
          <a:xfrm>
            <a:off x="275145" y="3808185"/>
            <a:ext cx="8628857" cy="2135415"/>
          </a:xfrm>
          <a:prstGeom prst="rect">
            <a:avLst/>
          </a:prstGeom>
          <a:ln>
            <a:solidFill>
              <a:schemeClr val="accent1">
                <a:lumMod val="50000"/>
              </a:schemeClr>
            </a:solidFill>
          </a:ln>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solidFill>
                  <a:schemeClr val="accent1">
                    <a:lumMod val="50000"/>
                  </a:schemeClr>
                </a:solidFill>
              </a:rPr>
              <a:t>Cette situation est aggravée dans le cas des filles en raison des </a:t>
            </a:r>
            <a:r>
              <a:rPr lang="fr-FR" sz="2000" b="1" dirty="0">
                <a:solidFill>
                  <a:schemeClr val="accent1">
                    <a:lumMod val="50000"/>
                  </a:schemeClr>
                </a:solidFill>
              </a:rPr>
              <a:t>inégalités persistantes entre les sexes</a:t>
            </a:r>
            <a:r>
              <a:rPr lang="fr-FR" sz="2000" dirty="0">
                <a:solidFill>
                  <a:schemeClr val="accent1">
                    <a:lumMod val="50000"/>
                  </a:schemeClr>
                </a:solidFill>
              </a:rPr>
              <a:t>. </a:t>
            </a:r>
          </a:p>
          <a:p>
            <a:r>
              <a:rPr lang="fr-FR" sz="2000" dirty="0">
                <a:solidFill>
                  <a:schemeClr val="accent6">
                    <a:lumMod val="50000"/>
                  </a:schemeClr>
                </a:solidFill>
              </a:rPr>
              <a:t>Les femmes sont les principales pourvoyeuses de soins et devraient donc être le moteur de changements comportementaux et sociaux si l'accès à l'éducation leur est facilité. D’où la plupart des interventions dans le système éducatif visent à la promotion des filles et à l’autonomisation des femmes.</a:t>
            </a:r>
          </a:p>
        </p:txBody>
      </p:sp>
      <p:sp>
        <p:nvSpPr>
          <p:cNvPr id="3" name="Rectangle 2"/>
          <p:cNvSpPr/>
          <p:nvPr/>
        </p:nvSpPr>
        <p:spPr>
          <a:xfrm>
            <a:off x="247650" y="1302235"/>
            <a:ext cx="3810000" cy="2246769"/>
          </a:xfrm>
          <a:prstGeom prst="rect">
            <a:avLst/>
          </a:prstGeom>
        </p:spPr>
        <p:txBody>
          <a:bodyPr wrap="square">
            <a:spAutoFit/>
          </a:bodyPr>
          <a:lstStyle/>
          <a:p>
            <a:r>
              <a:rPr lang="fr-FR" sz="2000" dirty="0">
                <a:solidFill>
                  <a:schemeClr val="accent1">
                    <a:lumMod val="75000"/>
                  </a:schemeClr>
                </a:solidFill>
              </a:rPr>
              <a:t>La </a:t>
            </a:r>
            <a:r>
              <a:rPr lang="fr-FR" sz="2000" b="1" dirty="0">
                <a:solidFill>
                  <a:schemeClr val="accent1">
                    <a:lumMod val="75000"/>
                  </a:schemeClr>
                </a:solidFill>
              </a:rPr>
              <a:t>sous-nutrition</a:t>
            </a:r>
            <a:r>
              <a:rPr lang="fr-FR" sz="2000" dirty="0">
                <a:solidFill>
                  <a:schemeClr val="accent1">
                    <a:lumMod val="75000"/>
                  </a:schemeClr>
                </a:solidFill>
              </a:rPr>
              <a:t> affecte le rendement scolaire, posse des limites au développement cognitif et émotionnel et à la capacité des individus à se développer correctement et à mener une vie </a:t>
            </a:r>
            <a:r>
              <a:rPr lang="fr-FR" sz="2000" dirty="0" smtClean="0">
                <a:solidFill>
                  <a:schemeClr val="accent1">
                    <a:lumMod val="75000"/>
                  </a:schemeClr>
                </a:solidFill>
              </a:rPr>
              <a:t>pleine</a:t>
            </a:r>
            <a:endParaRPr lang="fr-FR" sz="2000" dirty="0">
              <a:solidFill>
                <a:schemeClr val="accent1">
                  <a:lumMod val="75000"/>
                </a:schemeClr>
              </a:solidFill>
            </a:endParaRPr>
          </a:p>
        </p:txBody>
      </p:sp>
      <p:sp>
        <p:nvSpPr>
          <p:cNvPr id="5" name="Rectangle 4"/>
          <p:cNvSpPr/>
          <p:nvPr/>
        </p:nvSpPr>
        <p:spPr>
          <a:xfrm>
            <a:off x="4343400" y="1302235"/>
            <a:ext cx="4533107" cy="2246769"/>
          </a:xfrm>
          <a:prstGeom prst="rect">
            <a:avLst/>
          </a:prstGeom>
        </p:spPr>
        <p:txBody>
          <a:bodyPr wrap="square">
            <a:spAutoFit/>
          </a:bodyPr>
          <a:lstStyle/>
          <a:p>
            <a:r>
              <a:rPr lang="fr-FR" sz="2000" dirty="0"/>
              <a:t>Le </a:t>
            </a:r>
            <a:r>
              <a:rPr lang="fr-FR" sz="2000" b="1" dirty="0"/>
              <a:t>manque d'éducation </a:t>
            </a:r>
            <a:r>
              <a:rPr lang="fr-FR" sz="2000" dirty="0"/>
              <a:t>affecte la sécurité nutritionnelle et alimentaire des ménages car il entraîne une restriction de l'accès à des emplois mieux rémunérés, à des ressources technologiques plus avancées et à des services essentiels dont la santé.</a:t>
            </a:r>
          </a:p>
        </p:txBody>
      </p:sp>
    </p:spTree>
    <p:extLst>
      <p:ext uri="{BB962C8B-B14F-4D97-AF65-F5344CB8AC3E}">
        <p14:creationId xmlns:p14="http://schemas.microsoft.com/office/powerpoint/2010/main" val="14385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animEffect transition="in" filter="wipe(left)">
                                      <p:cBhvr>
                                        <p:cTn id="23" dur="500"/>
                                        <p:tgtEl>
                                          <p:spTgt spid="19">
                                            <p:txEl>
                                              <p:pRg st="0" end="0"/>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xEl>
                                              <p:pRg st="1" end="1"/>
                                            </p:txEl>
                                          </p:spTgt>
                                        </p:tgtEl>
                                        <p:attrNameLst>
                                          <p:attrName>style.visibility</p:attrName>
                                        </p:attrNameLst>
                                      </p:cBhvr>
                                      <p:to>
                                        <p:strVal val="visible"/>
                                      </p:to>
                                    </p:set>
                                    <p:animEffect transition="in" filter="wipe(left)">
                                      <p:cBhvr>
                                        <p:cTn id="27"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Nutrition et Education</a:t>
            </a:r>
          </a:p>
        </p:txBody>
      </p:sp>
      <p:sp>
        <p:nvSpPr>
          <p:cNvPr id="11" name="Rectangle 2"/>
          <p:cNvSpPr>
            <a:spLocks noGrp="1" noChangeArrowheads="1"/>
          </p:cNvSpPr>
          <p:nvPr>
            <p:ph type="title"/>
          </p:nvPr>
        </p:nvSpPr>
        <p:spPr>
          <a:xfrm>
            <a:off x="483510" y="995129"/>
            <a:ext cx="8368044" cy="700442"/>
          </a:xfrm>
        </p:spPr>
        <p:txBody>
          <a:bodyPr>
            <a:normAutofit/>
          </a:bodyPr>
          <a:lstStyle/>
          <a:p>
            <a:pPr eaLnBrk="1" hangingPunct="1"/>
            <a:r>
              <a:rPr lang="fr-FR" altLang="en-US" sz="2000" dirty="0">
                <a:solidFill>
                  <a:schemeClr val="accent1">
                    <a:lumMod val="50000"/>
                  </a:schemeClr>
                </a:solidFill>
                <a:latin typeface="Arial" panose="020B0604020202020204" pitchFamily="34" charset="0"/>
                <a:cs typeface="Arial" panose="020B0604020202020204" pitchFamily="34" charset="0"/>
              </a:rPr>
              <a:t>Amélioration des performances scolaires à travers la nutrition….</a:t>
            </a:r>
          </a:p>
        </p:txBody>
      </p:sp>
      <p:sp>
        <p:nvSpPr>
          <p:cNvPr id="18" name="Text Box 4"/>
          <p:cNvSpPr txBox="1">
            <a:spLocks noChangeArrowheads="1"/>
          </p:cNvSpPr>
          <p:nvPr/>
        </p:nvSpPr>
        <p:spPr bwMode="auto">
          <a:xfrm>
            <a:off x="331096" y="1826503"/>
            <a:ext cx="852045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1085850" indent="-34290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r>
              <a:rPr lang="fr-FR" altLang="en-US" sz="2000" b="1" dirty="0">
                <a:solidFill>
                  <a:schemeClr val="accent6">
                    <a:lumMod val="50000"/>
                  </a:schemeClr>
                </a:solidFill>
                <a:latin typeface="Arial" panose="020B0604020202020204" pitchFamily="34" charset="0"/>
                <a:cs typeface="Arial" panose="020B0604020202020204" pitchFamily="34" charset="0"/>
              </a:rPr>
              <a:t>Investir dans la petite enfance (0-3 ans de la vie)</a:t>
            </a:r>
          </a:p>
          <a:p>
            <a:pPr marL="342900" indent="-342900">
              <a:spcBef>
                <a:spcPct val="50000"/>
              </a:spcBef>
            </a:pPr>
            <a:r>
              <a:rPr lang="fr-FR" altLang="en-US" sz="2000" dirty="0" smtClean="0">
                <a:solidFill>
                  <a:srgbClr val="0081AE">
                    <a:lumMod val="50000"/>
                  </a:srgbClr>
                </a:solidFill>
                <a:latin typeface="Arial" panose="020B0604020202020204" pitchFamily="34" charset="0"/>
                <a:cs typeface="Arial" panose="020B0604020202020204" pitchFamily="34" charset="0"/>
              </a:rPr>
              <a:t>Décisif </a:t>
            </a:r>
            <a:r>
              <a:rPr lang="fr-FR" altLang="en-US" sz="2000" dirty="0">
                <a:solidFill>
                  <a:srgbClr val="0081AE">
                    <a:lumMod val="50000"/>
                  </a:srgbClr>
                </a:solidFill>
                <a:latin typeface="Arial" panose="020B0604020202020204" pitchFamily="34" charset="0"/>
                <a:cs typeface="Arial" panose="020B0604020202020204" pitchFamily="34" charset="0"/>
              </a:rPr>
              <a:t>pour le développement mental, physique et émotionnel (en intégration avec les services de </a:t>
            </a:r>
            <a:r>
              <a:rPr lang="fr-FR" altLang="en-US" sz="2000" dirty="0" smtClean="0">
                <a:solidFill>
                  <a:srgbClr val="0081AE">
                    <a:lumMod val="50000"/>
                  </a:srgbClr>
                </a:solidFill>
                <a:latin typeface="Arial" panose="020B0604020202020204" pitchFamily="34" charset="0"/>
                <a:cs typeface="Arial" panose="020B0604020202020204" pitchFamily="34" charset="0"/>
              </a:rPr>
              <a:t>Santé </a:t>
            </a:r>
            <a:r>
              <a:rPr lang="fr-FR" altLang="en-US" sz="2000" dirty="0">
                <a:solidFill>
                  <a:srgbClr val="0081AE">
                    <a:lumMod val="50000"/>
                  </a:srgbClr>
                </a:solidFill>
                <a:latin typeface="Arial" panose="020B0604020202020204" pitchFamily="34" charset="0"/>
                <a:cs typeface="Arial" panose="020B0604020202020204" pitchFamily="34" charset="0"/>
              </a:rPr>
              <a:t>et de Nutrition)  </a:t>
            </a:r>
          </a:p>
        </p:txBody>
      </p:sp>
      <p:sp>
        <p:nvSpPr>
          <p:cNvPr id="19" name="Text Box 4">
            <a:extLst/>
          </p:cNvPr>
          <p:cNvSpPr txBox="1">
            <a:spLocks noChangeArrowheads="1"/>
          </p:cNvSpPr>
          <p:nvPr/>
        </p:nvSpPr>
        <p:spPr bwMode="auto">
          <a:xfrm>
            <a:off x="331096" y="4877611"/>
            <a:ext cx="852045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defRPr/>
            </a:pPr>
            <a:r>
              <a:rPr lang="fr-FR" altLang="en-US" sz="2000" b="1" dirty="0">
                <a:solidFill>
                  <a:schemeClr val="accent6">
                    <a:lumMod val="50000"/>
                  </a:schemeClr>
                </a:solidFill>
                <a:latin typeface="Arial" panose="020B0604020202020204" pitchFamily="34" charset="0"/>
                <a:cs typeface="Arial" panose="020B0604020202020204" pitchFamily="34" charset="0"/>
              </a:rPr>
              <a:t>Engager la </a:t>
            </a:r>
            <a:r>
              <a:rPr lang="fr-FR" altLang="en-US" sz="2000" b="1" dirty="0" smtClean="0">
                <a:solidFill>
                  <a:schemeClr val="accent6">
                    <a:lumMod val="50000"/>
                  </a:schemeClr>
                </a:solidFill>
                <a:latin typeface="Arial" panose="020B0604020202020204" pitchFamily="34" charset="0"/>
                <a:cs typeface="Arial" panose="020B0604020202020204" pitchFamily="34" charset="0"/>
              </a:rPr>
              <a:t>communauté</a:t>
            </a:r>
            <a:endParaRPr lang="fr-FR" altLang="en-US" sz="2000" b="1" dirty="0">
              <a:solidFill>
                <a:schemeClr val="accent6">
                  <a:lumMod val="50000"/>
                </a:schemeClr>
              </a:solidFill>
              <a:latin typeface="Arial" panose="020B0604020202020204" pitchFamily="34" charset="0"/>
              <a:cs typeface="Arial" panose="020B0604020202020204" pitchFamily="34" charset="0"/>
            </a:endParaRPr>
          </a:p>
          <a:p>
            <a:pPr marL="214313" indent="-214313">
              <a:spcBef>
                <a:spcPct val="50000"/>
              </a:spcBef>
              <a:defRPr/>
            </a:pPr>
            <a:r>
              <a:rPr lang="fr-FR" altLang="en-US" sz="2000" dirty="0">
                <a:solidFill>
                  <a:srgbClr val="0081AE">
                    <a:lumMod val="50000"/>
                  </a:srgbClr>
                </a:solidFill>
                <a:latin typeface="Arial" panose="020B0604020202020204" pitchFamily="34" charset="0"/>
                <a:cs typeface="Arial" panose="020B0604020202020204" pitchFamily="34" charset="0"/>
              </a:rPr>
              <a:t>Leur engagement à travers les associations des parents d’élèves est fondamental pour assurer la continuité des services de santé scolaire et de nutrition</a:t>
            </a:r>
          </a:p>
        </p:txBody>
      </p:sp>
      <p:sp>
        <p:nvSpPr>
          <p:cNvPr id="3" name="Rectangle 2"/>
          <p:cNvSpPr/>
          <p:nvPr/>
        </p:nvSpPr>
        <p:spPr>
          <a:xfrm>
            <a:off x="331096" y="2976862"/>
            <a:ext cx="8520458" cy="1938992"/>
          </a:xfrm>
          <a:prstGeom prst="rect">
            <a:avLst/>
          </a:prstGeom>
        </p:spPr>
        <p:txBody>
          <a:bodyPr wrap="square">
            <a:spAutoFit/>
          </a:bodyPr>
          <a:lstStyle/>
          <a:p>
            <a:pPr>
              <a:spcBef>
                <a:spcPct val="50000"/>
              </a:spcBef>
              <a:buNone/>
            </a:pPr>
            <a:r>
              <a:rPr lang="fr-FR" altLang="en-US" sz="2000" b="1" dirty="0">
                <a:solidFill>
                  <a:schemeClr val="accent6">
                    <a:lumMod val="50000"/>
                  </a:schemeClr>
                </a:solidFill>
                <a:latin typeface="Arial" panose="020B0604020202020204" pitchFamily="34" charset="0"/>
                <a:cs typeface="Arial" panose="020B0604020202020204" pitchFamily="34" charset="0"/>
              </a:rPr>
              <a:t>Enseigner les compétences de santé et de nutrition </a:t>
            </a:r>
          </a:p>
          <a:p>
            <a:pPr marL="342900" indent="-342900">
              <a:spcBef>
                <a:spcPct val="50000"/>
              </a:spcBef>
              <a:buFont typeface="Arial" panose="020B0604020202020204" pitchFamily="34" charset="0"/>
              <a:buChar char="•"/>
            </a:pPr>
            <a:r>
              <a:rPr lang="fr-FR" altLang="en-US" sz="2000" dirty="0">
                <a:solidFill>
                  <a:srgbClr val="0081AE">
                    <a:lumMod val="50000"/>
                  </a:srgbClr>
                </a:solidFill>
                <a:latin typeface="Arial" panose="020B0604020202020204" pitchFamily="34" charset="0"/>
                <a:cs typeface="Arial" panose="020B0604020202020204" pitchFamily="34" charset="0"/>
              </a:rPr>
              <a:t>Intégrer l’enseignement de la nutrition dans les programmes de formation des enseignants</a:t>
            </a:r>
          </a:p>
          <a:p>
            <a:pPr marL="342900" indent="-342900">
              <a:spcBef>
                <a:spcPct val="50000"/>
              </a:spcBef>
              <a:buFont typeface="Arial" panose="020B0604020202020204" pitchFamily="34" charset="0"/>
              <a:buChar char="•"/>
            </a:pPr>
            <a:r>
              <a:rPr lang="fr-FR" altLang="en-US" sz="2000" dirty="0">
                <a:solidFill>
                  <a:srgbClr val="0081AE">
                    <a:lumMod val="50000"/>
                  </a:srgbClr>
                </a:solidFill>
                <a:latin typeface="Arial" panose="020B0604020202020204" pitchFamily="34" charset="0"/>
                <a:cs typeface="Arial" panose="020B0604020202020204" pitchFamily="34" charset="0"/>
              </a:rPr>
              <a:t>Intégrer des leçons de nutrition et santé dans les programmes d’enseignement du primaire	</a:t>
            </a:r>
          </a:p>
        </p:txBody>
      </p:sp>
    </p:spTree>
    <p:extLst>
      <p:ext uri="{BB962C8B-B14F-4D97-AF65-F5344CB8AC3E}">
        <p14:creationId xmlns:p14="http://schemas.microsoft.com/office/powerpoint/2010/main" val="137825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wipe(left)">
                                      <p:cBhvr>
                                        <p:cTn id="27" dur="500"/>
                                        <p:tgtEl>
                                          <p:spTgt spid="19">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9">
                                            <p:txEl>
                                              <p:pRg st="1" end="1"/>
                                            </p:txEl>
                                          </p:spTgt>
                                        </p:tgtEl>
                                        <p:attrNameLst>
                                          <p:attrName>style.visibility</p:attrName>
                                        </p:attrNameLst>
                                      </p:cBhvr>
                                      <p:to>
                                        <p:strVal val="visible"/>
                                      </p:to>
                                    </p:set>
                                    <p:animEffect transition="in" filter="wipe(left)">
                                      <p:cBhvr>
                                        <p:cTn id="31"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P spid="18"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89664"/>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Objectifs des secteurs de </a:t>
            </a:r>
            <a:r>
              <a:rPr lang="fr-FR" sz="2400" b="1" cap="small" dirty="0" smtClean="0">
                <a:solidFill>
                  <a:srgbClr val="FFFFFF"/>
                </a:solidFill>
              </a:rPr>
              <a:t>l’éducation </a:t>
            </a:r>
            <a:r>
              <a:rPr lang="fr-FR" sz="2400" b="1" cap="small" dirty="0">
                <a:solidFill>
                  <a:srgbClr val="FFFFFF"/>
                </a:solidFill>
              </a:rPr>
              <a:t>et de la nutrition</a:t>
            </a:r>
          </a:p>
        </p:txBody>
      </p:sp>
      <p:sp>
        <p:nvSpPr>
          <p:cNvPr id="19" name="TextBox 3">
            <a:extLst>
              <a:ext uri="{FF2B5EF4-FFF2-40B4-BE49-F238E27FC236}">
                <a16:creationId xmlns:a16="http://schemas.microsoft.com/office/drawing/2014/main" xmlns="" id="{816193DE-5930-504A-A56F-03A32DC6381E}"/>
              </a:ext>
            </a:extLst>
          </p:cNvPr>
          <p:cNvSpPr txBox="1"/>
          <p:nvPr/>
        </p:nvSpPr>
        <p:spPr>
          <a:xfrm>
            <a:off x="7432389" y="878122"/>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sp>
        <p:nvSpPr>
          <p:cNvPr id="3" name="Rectangle 2"/>
          <p:cNvSpPr/>
          <p:nvPr/>
        </p:nvSpPr>
        <p:spPr>
          <a:xfrm>
            <a:off x="385234" y="1839529"/>
            <a:ext cx="2768707" cy="461665"/>
          </a:xfrm>
          <a:prstGeom prst="rect">
            <a:avLst/>
          </a:prstGeom>
        </p:spPr>
        <p:txBody>
          <a:bodyPr wrap="none">
            <a:spAutoFit/>
          </a:bodyPr>
          <a:lstStyle/>
          <a:p>
            <a:r>
              <a:rPr lang="fr-FR" sz="2400" b="1" dirty="0">
                <a:solidFill>
                  <a:schemeClr val="accent1"/>
                </a:solidFill>
              </a:rPr>
              <a:t>Pour l’éducation :</a:t>
            </a:r>
          </a:p>
        </p:txBody>
      </p:sp>
      <p:sp>
        <p:nvSpPr>
          <p:cNvPr id="5" name="Rectangle 4"/>
          <p:cNvSpPr/>
          <p:nvPr/>
        </p:nvSpPr>
        <p:spPr>
          <a:xfrm>
            <a:off x="4127138" y="1470197"/>
            <a:ext cx="4659053" cy="830997"/>
          </a:xfrm>
          <a:prstGeom prst="rect">
            <a:avLst/>
          </a:prstGeom>
        </p:spPr>
        <p:txBody>
          <a:bodyPr wrap="square">
            <a:spAutoFit/>
          </a:bodyPr>
          <a:lstStyle/>
          <a:p>
            <a:r>
              <a:rPr lang="fr-FR" sz="2400" b="1" dirty="0">
                <a:solidFill>
                  <a:schemeClr val="accent6">
                    <a:lumMod val="50000"/>
                  </a:schemeClr>
                </a:solidFill>
              </a:rPr>
              <a:t>Pour la sécurité nutritionnelle et alimentaire : </a:t>
            </a:r>
          </a:p>
        </p:txBody>
      </p:sp>
      <p:sp>
        <p:nvSpPr>
          <p:cNvPr id="8" name="Rectangle 7"/>
          <p:cNvSpPr/>
          <p:nvPr/>
        </p:nvSpPr>
        <p:spPr>
          <a:xfrm>
            <a:off x="265965" y="2437896"/>
            <a:ext cx="3741905" cy="3416320"/>
          </a:xfrm>
          <a:prstGeom prst="rect">
            <a:avLst/>
          </a:prstGeom>
        </p:spPr>
        <p:txBody>
          <a:bodyPr wrap="square">
            <a:spAutoFit/>
          </a:bodyPr>
          <a:lstStyle/>
          <a:p>
            <a:pPr marL="285750" indent="-285750">
              <a:buFont typeface="Arial" panose="020B0604020202020204" pitchFamily="34" charset="0"/>
              <a:buChar char="•"/>
            </a:pPr>
            <a:r>
              <a:rPr lang="fr-FR" sz="2400" dirty="0"/>
              <a:t>Améliorer le taux de scolarisation et inscription, de fréquentation et de rétention, surtout chez les filles et réduire le taux de déperdition scolaire (surtout chez les filles)</a:t>
            </a:r>
          </a:p>
        </p:txBody>
      </p:sp>
      <p:sp>
        <p:nvSpPr>
          <p:cNvPr id="9" name="Rectangle 8"/>
          <p:cNvSpPr/>
          <p:nvPr/>
        </p:nvSpPr>
        <p:spPr>
          <a:xfrm>
            <a:off x="4127139" y="2500958"/>
            <a:ext cx="4882717" cy="3046988"/>
          </a:xfrm>
          <a:prstGeom prst="rect">
            <a:avLst/>
          </a:prstGeom>
        </p:spPr>
        <p:txBody>
          <a:bodyPr wrap="square">
            <a:spAutoFit/>
          </a:bodyPr>
          <a:lstStyle/>
          <a:p>
            <a:pPr marL="285750" indent="-285750">
              <a:buFont typeface="Arial" panose="020B0604020202020204" pitchFamily="34" charset="0"/>
              <a:buChar char="•"/>
            </a:pPr>
            <a:r>
              <a:rPr lang="fr-FR" sz="2400" dirty="0">
                <a:solidFill>
                  <a:schemeClr val="accent4"/>
                </a:solidFill>
              </a:rPr>
              <a:t>Améliorer l’état nutritionnel des </a:t>
            </a:r>
            <a:r>
              <a:rPr lang="fr-FR" sz="2400" dirty="0" smtClean="0">
                <a:solidFill>
                  <a:schemeClr val="accent4"/>
                </a:solidFill>
              </a:rPr>
              <a:t>écoliers</a:t>
            </a:r>
            <a:endParaRPr lang="fr-FR" sz="2400" dirty="0">
              <a:solidFill>
                <a:schemeClr val="accent4"/>
              </a:solidFill>
            </a:endParaRPr>
          </a:p>
          <a:p>
            <a:pPr marL="285750" indent="-285750">
              <a:buFont typeface="Arial" panose="020B0604020202020204" pitchFamily="34" charset="0"/>
              <a:buChar char="•"/>
            </a:pPr>
            <a:r>
              <a:rPr lang="fr-FR" sz="2400" dirty="0">
                <a:solidFill>
                  <a:schemeClr val="accent2">
                    <a:lumMod val="50000"/>
                  </a:schemeClr>
                </a:solidFill>
              </a:rPr>
              <a:t>Améliorer la sécurité alimentaire des ménages de la </a:t>
            </a:r>
            <a:r>
              <a:rPr lang="fr-FR" sz="2400" dirty="0" smtClean="0">
                <a:solidFill>
                  <a:schemeClr val="accent2">
                    <a:lumMod val="50000"/>
                  </a:schemeClr>
                </a:solidFill>
              </a:rPr>
              <a:t>communauté</a:t>
            </a:r>
            <a:endParaRPr lang="fr-FR" sz="2400" dirty="0">
              <a:solidFill>
                <a:schemeClr val="accent2">
                  <a:lumMod val="50000"/>
                </a:schemeClr>
              </a:solidFill>
            </a:endParaRPr>
          </a:p>
          <a:p>
            <a:pPr marL="285750" indent="-285750">
              <a:buFont typeface="Arial" panose="020B0604020202020204" pitchFamily="34" charset="0"/>
              <a:buChar char="•"/>
            </a:pPr>
            <a:r>
              <a:rPr lang="fr-FR" sz="2400" dirty="0">
                <a:solidFill>
                  <a:srgbClr val="0070C0"/>
                </a:solidFill>
              </a:rPr>
              <a:t>Faciliter des actions de CCC-C4D</a:t>
            </a:r>
          </a:p>
          <a:p>
            <a:pPr marL="285750" indent="-285750">
              <a:buFont typeface="Arial" panose="020B0604020202020204" pitchFamily="34" charset="0"/>
              <a:buChar char="•"/>
            </a:pPr>
            <a:r>
              <a:rPr lang="fr-FR" sz="2400" dirty="0">
                <a:solidFill>
                  <a:schemeClr val="accent6">
                    <a:lumMod val="75000"/>
                  </a:schemeClr>
                </a:solidFill>
              </a:rPr>
              <a:t>Contribuer au ODD2 – Faim zéro </a:t>
            </a:r>
          </a:p>
        </p:txBody>
      </p:sp>
    </p:spTree>
    <p:extLst>
      <p:ext uri="{BB962C8B-B14F-4D97-AF65-F5344CB8AC3E}">
        <p14:creationId xmlns:p14="http://schemas.microsoft.com/office/powerpoint/2010/main" val="227342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3" grpId="0"/>
      <p:bldP spid="5"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e 31"/>
          <p:cNvGrpSpPr>
            <a:grpSpLocks noChangeAspect="1"/>
          </p:cNvGrpSpPr>
          <p:nvPr/>
        </p:nvGrpSpPr>
        <p:grpSpPr>
          <a:xfrm>
            <a:off x="2009336" y="5769720"/>
            <a:ext cx="5334001" cy="587760"/>
            <a:chOff x="2224484" y="5769720"/>
            <a:chExt cx="5334001" cy="587760"/>
          </a:xfrm>
        </p:grpSpPr>
        <p:sp>
          <p:nvSpPr>
            <p:cNvPr id="26" name="Rectangle 25"/>
            <p:cNvSpPr/>
            <p:nvPr/>
          </p:nvSpPr>
          <p:spPr>
            <a:xfrm>
              <a:off x="2224484" y="5769720"/>
              <a:ext cx="5334001" cy="58776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p:cNvSpPr txBox="1"/>
            <p:nvPr/>
          </p:nvSpPr>
          <p:spPr>
            <a:xfrm>
              <a:off x="2393156" y="5771213"/>
              <a:ext cx="4996656" cy="584775"/>
            </a:xfrm>
            <a:prstGeom prst="rect">
              <a:avLst/>
            </a:prstGeom>
            <a:noFill/>
          </p:spPr>
          <p:txBody>
            <a:bodyPr wrap="square" rtlCol="0">
              <a:spAutoFit/>
            </a:bodyPr>
            <a:lstStyle/>
            <a:p>
              <a:pPr algn="ctr"/>
              <a:r>
                <a:rPr lang="fr-FR" sz="1600" dirty="0" smtClean="0"/>
                <a:t>Garantir un marché et un prix juste aux petits</a:t>
              </a:r>
            </a:p>
            <a:p>
              <a:pPr algn="ctr"/>
              <a:r>
                <a:rPr lang="fr-FR" sz="1600" dirty="0"/>
                <a:t>p</a:t>
              </a:r>
              <a:r>
                <a:rPr lang="fr-FR" sz="1600" dirty="0" smtClean="0"/>
                <a:t>roducteurs dans la communauté</a:t>
              </a:r>
              <a:endParaRPr lang="fr-FR" sz="1600" dirty="0"/>
            </a:p>
          </p:txBody>
        </p:sp>
      </p:grpSp>
      <p:grpSp>
        <p:nvGrpSpPr>
          <p:cNvPr id="31" name="Groupe 30"/>
          <p:cNvGrpSpPr>
            <a:grpSpLocks noChangeAspect="1"/>
          </p:cNvGrpSpPr>
          <p:nvPr/>
        </p:nvGrpSpPr>
        <p:grpSpPr>
          <a:xfrm>
            <a:off x="257946" y="3560386"/>
            <a:ext cx="3065825" cy="1774889"/>
            <a:chOff x="257946" y="3560386"/>
            <a:chExt cx="3065825" cy="1774889"/>
          </a:xfrm>
        </p:grpSpPr>
        <p:sp>
          <p:nvSpPr>
            <p:cNvPr id="25" name="Rectangle 24"/>
            <p:cNvSpPr/>
            <p:nvPr/>
          </p:nvSpPr>
          <p:spPr>
            <a:xfrm>
              <a:off x="257946" y="3560386"/>
              <a:ext cx="3065825" cy="177488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357859" y="3632957"/>
              <a:ext cx="2283735" cy="1569660"/>
            </a:xfrm>
            <a:prstGeom prst="rect">
              <a:avLst/>
            </a:prstGeom>
            <a:noFill/>
          </p:spPr>
          <p:txBody>
            <a:bodyPr wrap="square" rtlCol="0">
              <a:spAutoFit/>
            </a:bodyPr>
            <a:lstStyle/>
            <a:p>
              <a:r>
                <a:rPr lang="fr-FR" sz="1600" dirty="0" smtClean="0"/>
                <a:t>Prise en charge des</a:t>
              </a:r>
            </a:p>
            <a:p>
              <a:r>
                <a:rPr lang="fr-FR" sz="1600" dirty="0" smtClean="0"/>
                <a:t>charges familiales</a:t>
              </a:r>
            </a:p>
            <a:p>
              <a:r>
                <a:rPr lang="fr-FR" sz="1600" dirty="0" smtClean="0"/>
                <a:t>Les parents peuvent </a:t>
              </a:r>
            </a:p>
            <a:p>
              <a:r>
                <a:rPr lang="fr-FR" sz="1600" dirty="0" smtClean="0"/>
                <a:t>utiliser les ressources qui se dégagent pour</a:t>
              </a:r>
            </a:p>
            <a:p>
              <a:r>
                <a:rPr lang="fr-FR" sz="1600" dirty="0" smtClean="0"/>
                <a:t>d’autres besoins</a:t>
              </a:r>
              <a:endParaRPr lang="fr-FR" sz="1600" dirty="0"/>
            </a:p>
          </p:txBody>
        </p:sp>
      </p:grpSp>
      <p:grpSp>
        <p:nvGrpSpPr>
          <p:cNvPr id="28" name="Groupe 27"/>
          <p:cNvGrpSpPr>
            <a:grpSpLocks noChangeAspect="1"/>
          </p:cNvGrpSpPr>
          <p:nvPr/>
        </p:nvGrpSpPr>
        <p:grpSpPr>
          <a:xfrm>
            <a:off x="257946" y="2056039"/>
            <a:ext cx="4220597" cy="1264821"/>
            <a:chOff x="257946" y="2056039"/>
            <a:chExt cx="4220597" cy="1264821"/>
          </a:xfrm>
        </p:grpSpPr>
        <p:sp>
          <p:nvSpPr>
            <p:cNvPr id="24" name="Rectangle 23"/>
            <p:cNvSpPr/>
            <p:nvPr/>
          </p:nvSpPr>
          <p:spPr>
            <a:xfrm>
              <a:off x="257946" y="2056039"/>
              <a:ext cx="4220597" cy="12648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419100" y="2139477"/>
              <a:ext cx="2489200" cy="1077218"/>
            </a:xfrm>
            <a:prstGeom prst="rect">
              <a:avLst/>
            </a:prstGeom>
            <a:noFill/>
          </p:spPr>
          <p:txBody>
            <a:bodyPr wrap="square" rtlCol="0">
              <a:spAutoFit/>
            </a:bodyPr>
            <a:lstStyle/>
            <a:p>
              <a:r>
                <a:rPr lang="fr-FR" sz="1600" dirty="0" smtClean="0"/>
                <a:t>Augmente concentration</a:t>
              </a:r>
            </a:p>
            <a:p>
              <a:r>
                <a:rPr lang="fr-FR" sz="1600" dirty="0" smtClean="0"/>
                <a:t>Apprentissage &amp; capacité</a:t>
              </a:r>
            </a:p>
            <a:p>
              <a:r>
                <a:rPr lang="fr-FR" sz="1600" dirty="0" smtClean="0"/>
                <a:t>cognitive</a:t>
              </a:r>
              <a:endParaRPr lang="fr-FR" sz="1600" dirty="0"/>
            </a:p>
          </p:txBody>
        </p:sp>
      </p:grpSp>
      <p:grpSp>
        <p:nvGrpSpPr>
          <p:cNvPr id="29" name="Groupe 28"/>
          <p:cNvGrpSpPr>
            <a:grpSpLocks noChangeAspect="1"/>
          </p:cNvGrpSpPr>
          <p:nvPr/>
        </p:nvGrpSpPr>
        <p:grpSpPr>
          <a:xfrm>
            <a:off x="4589574" y="2056040"/>
            <a:ext cx="4220597" cy="1264821"/>
            <a:chOff x="4589574" y="2056040"/>
            <a:chExt cx="4220597" cy="1264821"/>
          </a:xfrm>
        </p:grpSpPr>
        <p:sp>
          <p:nvSpPr>
            <p:cNvPr id="10" name="Rectangle 9"/>
            <p:cNvSpPr/>
            <p:nvPr/>
          </p:nvSpPr>
          <p:spPr>
            <a:xfrm>
              <a:off x="4589574" y="2056040"/>
              <a:ext cx="4220597" cy="126482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ZoneTexte 17"/>
            <p:cNvSpPr txBox="1"/>
            <p:nvPr/>
          </p:nvSpPr>
          <p:spPr>
            <a:xfrm>
              <a:off x="6209940" y="2242614"/>
              <a:ext cx="2489200" cy="830997"/>
            </a:xfrm>
            <a:prstGeom prst="rect">
              <a:avLst/>
            </a:prstGeom>
            <a:noFill/>
          </p:spPr>
          <p:txBody>
            <a:bodyPr wrap="square" rtlCol="0">
              <a:spAutoFit/>
            </a:bodyPr>
            <a:lstStyle/>
            <a:p>
              <a:pPr algn="r"/>
              <a:r>
                <a:rPr lang="fr-FR" sz="1600" dirty="0" smtClean="0"/>
                <a:t>Amélioration de la</a:t>
              </a:r>
            </a:p>
            <a:p>
              <a:pPr algn="r"/>
              <a:r>
                <a:rPr lang="fr-FR" sz="1600" dirty="0"/>
                <a:t>f</a:t>
              </a:r>
              <a:r>
                <a:rPr lang="fr-FR" sz="1600" dirty="0" smtClean="0"/>
                <a:t>réquentation et de la</a:t>
              </a:r>
            </a:p>
            <a:p>
              <a:pPr algn="r"/>
              <a:r>
                <a:rPr lang="fr-FR" sz="1600" dirty="0" smtClean="0"/>
                <a:t>rétention</a:t>
              </a:r>
              <a:endParaRPr lang="fr-FR" sz="1600" dirty="0"/>
            </a:p>
          </p:txBody>
        </p:sp>
      </p:grpSp>
      <p:grpSp>
        <p:nvGrpSpPr>
          <p:cNvPr id="30" name="Groupe 29"/>
          <p:cNvGrpSpPr>
            <a:grpSpLocks noChangeAspect="1"/>
          </p:cNvGrpSpPr>
          <p:nvPr/>
        </p:nvGrpSpPr>
        <p:grpSpPr>
          <a:xfrm>
            <a:off x="5689600" y="3412551"/>
            <a:ext cx="3120571" cy="1922725"/>
            <a:chOff x="5689600" y="3412551"/>
            <a:chExt cx="3120571" cy="1922725"/>
          </a:xfrm>
        </p:grpSpPr>
        <p:sp>
          <p:nvSpPr>
            <p:cNvPr id="21" name="Rectangle 20"/>
            <p:cNvSpPr/>
            <p:nvPr/>
          </p:nvSpPr>
          <p:spPr>
            <a:xfrm>
              <a:off x="5689600" y="3412551"/>
              <a:ext cx="3120571" cy="192272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6625772" y="3779161"/>
              <a:ext cx="2044340" cy="1077218"/>
            </a:xfrm>
            <a:prstGeom prst="rect">
              <a:avLst/>
            </a:prstGeom>
            <a:noFill/>
          </p:spPr>
          <p:txBody>
            <a:bodyPr wrap="square" rtlCol="0">
              <a:spAutoFit/>
            </a:bodyPr>
            <a:lstStyle/>
            <a:p>
              <a:pPr algn="r"/>
              <a:r>
                <a:rPr lang="fr-FR" sz="1600" dirty="0" smtClean="0"/>
                <a:t>Réduction des </a:t>
              </a:r>
            </a:p>
            <a:p>
              <a:pPr algn="r"/>
              <a:r>
                <a:rPr lang="fr-FR" sz="1600" dirty="0" smtClean="0"/>
                <a:t>disparités, ration</a:t>
              </a:r>
            </a:p>
            <a:p>
              <a:pPr algn="r"/>
              <a:r>
                <a:rPr lang="fr-FR" sz="1600" dirty="0"/>
                <a:t>s</a:t>
              </a:r>
              <a:r>
                <a:rPr lang="fr-FR" sz="1600" dirty="0" smtClean="0"/>
                <a:t>échés pour les</a:t>
              </a:r>
            </a:p>
            <a:p>
              <a:pPr algn="r"/>
              <a:r>
                <a:rPr lang="fr-FR" sz="1600" dirty="0"/>
                <a:t>p</a:t>
              </a:r>
              <a:r>
                <a:rPr lang="fr-FR" sz="1600" dirty="0" smtClean="0"/>
                <a:t>arents des filles</a:t>
              </a:r>
              <a:endParaRPr lang="fr-FR" sz="1600" dirty="0"/>
            </a:p>
          </p:txBody>
        </p:sp>
      </p:grpSp>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2624"/>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Alimentation scolaire, objectifs additionnels</a:t>
            </a:r>
          </a:p>
        </p:txBody>
      </p:sp>
      <p:graphicFrame>
        <p:nvGraphicFramePr>
          <p:cNvPr id="6" name="Diagramme 5"/>
          <p:cNvGraphicFramePr>
            <a:graphicFrameLocks noChangeAspect="1"/>
          </p:cNvGraphicFramePr>
          <p:nvPr>
            <p:extLst>
              <p:ext uri="{D42A27DB-BD31-4B8C-83A1-F6EECF244321}">
                <p14:modId xmlns:p14="http://schemas.microsoft.com/office/powerpoint/2010/main" val="2316675167"/>
              </p:ext>
            </p:extLst>
          </p:nvPr>
        </p:nvGraphicFramePr>
        <p:xfrm>
          <a:off x="1462485" y="1902939"/>
          <a:ext cx="60960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7" name="Rectangle 26"/>
          <p:cNvSpPr/>
          <p:nvPr/>
        </p:nvSpPr>
        <p:spPr>
          <a:xfrm>
            <a:off x="227124" y="1131755"/>
            <a:ext cx="8724900" cy="830997"/>
          </a:xfrm>
          <a:prstGeom prst="rect">
            <a:avLst/>
          </a:prstGeom>
        </p:spPr>
        <p:txBody>
          <a:bodyPr wrap="square">
            <a:spAutoFit/>
          </a:bodyPr>
          <a:lstStyle/>
          <a:p>
            <a:pPr marL="285750" indent="-285750">
              <a:buFont typeface="Arial" panose="020B0604020202020204" pitchFamily="34" charset="0"/>
              <a:buChar char="•"/>
            </a:pPr>
            <a:r>
              <a:rPr lang="fr-FR" sz="1600" b="1" dirty="0"/>
              <a:t>Objectifs nutritionnels </a:t>
            </a:r>
            <a:r>
              <a:rPr lang="fr-FR" sz="1600" dirty="0"/>
              <a:t>: prévention de l’anémie, briser le cycle intergénérationnel  </a:t>
            </a:r>
          </a:p>
          <a:p>
            <a:pPr marL="285750" indent="-285750">
              <a:buFont typeface="Arial" panose="020B0604020202020204" pitchFamily="34" charset="0"/>
              <a:buChar char="•"/>
            </a:pPr>
            <a:r>
              <a:rPr lang="fr-FR" sz="1600" b="1" dirty="0"/>
              <a:t>Objectifs de sécurité alimentaire </a:t>
            </a:r>
            <a:r>
              <a:rPr lang="fr-FR" sz="1600" dirty="0"/>
              <a:t>: appui à des petits producteurs, promotion des achats locaux, filet de protection (saisonnier) pour les ménages plus pauvres.</a:t>
            </a:r>
          </a:p>
        </p:txBody>
      </p:sp>
    </p:spTree>
    <p:extLst>
      <p:ext uri="{BB962C8B-B14F-4D97-AF65-F5344CB8AC3E}">
        <p14:creationId xmlns:p14="http://schemas.microsoft.com/office/powerpoint/2010/main" val="395470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left)">
                                      <p:cBhvr>
                                        <p:cTn id="27" dur="500"/>
                                        <p:tgtEl>
                                          <p:spTgt spid="31"/>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right)">
                                      <p:cBhvr>
                                        <p:cTn id="31" dur="500"/>
                                        <p:tgtEl>
                                          <p:spTgt spid="29"/>
                                        </p:tgtEl>
                                      </p:cBhvr>
                                    </p:animEffect>
                                  </p:childTnLst>
                                </p:cTn>
                              </p:par>
                            </p:childTnLst>
                          </p:cTn>
                        </p:par>
                        <p:par>
                          <p:cTn id="32" fill="hold">
                            <p:stCondLst>
                              <p:cond delay="3500"/>
                            </p:stCondLst>
                            <p:childTnLst>
                              <p:par>
                                <p:cTn id="33" presetID="22" presetClass="entr" presetSubtype="2"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right)">
                                      <p:cBhvr>
                                        <p:cTn id="35" dur="500"/>
                                        <p:tgtEl>
                                          <p:spTgt spid="30"/>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6" grpId="0">
        <p:bldAsOne/>
      </p:bldGraphic>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Alimentation scolaire, modalités</a:t>
            </a:r>
          </a:p>
        </p:txBody>
      </p:sp>
      <p:sp>
        <p:nvSpPr>
          <p:cNvPr id="18" name="TextBox 3">
            <a:extLst>
              <a:ext uri="{FF2B5EF4-FFF2-40B4-BE49-F238E27FC236}">
                <a16:creationId xmlns:a16="http://schemas.microsoft.com/office/drawing/2014/main" xmlns="" id="{816193DE-5930-504A-A56F-03A32DC6381E}"/>
              </a:ext>
            </a:extLst>
          </p:cNvPr>
          <p:cNvSpPr txBox="1"/>
          <p:nvPr/>
        </p:nvSpPr>
        <p:spPr>
          <a:xfrm>
            <a:off x="7432389" y="834482"/>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sp>
        <p:nvSpPr>
          <p:cNvPr id="3" name="Rectangle 2"/>
          <p:cNvSpPr/>
          <p:nvPr/>
        </p:nvSpPr>
        <p:spPr>
          <a:xfrm>
            <a:off x="428626" y="1269927"/>
            <a:ext cx="8146414" cy="461665"/>
          </a:xfrm>
          <a:prstGeom prst="rect">
            <a:avLst/>
          </a:prstGeom>
        </p:spPr>
        <p:txBody>
          <a:bodyPr wrap="square">
            <a:spAutoFit/>
          </a:bodyPr>
          <a:lstStyle/>
          <a:p>
            <a:r>
              <a:rPr lang="fr-FR" sz="2400" b="1" dirty="0">
                <a:solidFill>
                  <a:schemeClr val="accent1">
                    <a:lumMod val="50000"/>
                  </a:schemeClr>
                </a:solidFill>
              </a:rPr>
              <a:t>Distribution de repas </a:t>
            </a:r>
            <a:r>
              <a:rPr lang="fr-FR" sz="2400" dirty="0">
                <a:solidFill>
                  <a:schemeClr val="accent1">
                    <a:lumMod val="50000"/>
                  </a:schemeClr>
                </a:solidFill>
              </a:rPr>
              <a:t>au sein des écoles (cantines) : </a:t>
            </a:r>
          </a:p>
        </p:txBody>
      </p:sp>
      <p:sp>
        <p:nvSpPr>
          <p:cNvPr id="5" name="Rectangle 4"/>
          <p:cNvSpPr/>
          <p:nvPr/>
        </p:nvSpPr>
        <p:spPr>
          <a:xfrm>
            <a:off x="574388" y="1712376"/>
            <a:ext cx="8509000" cy="1569660"/>
          </a:xfrm>
          <a:prstGeom prst="rect">
            <a:avLst/>
          </a:prstGeom>
        </p:spPr>
        <p:txBody>
          <a:bodyPr wrap="square">
            <a:spAutoFit/>
          </a:bodyPr>
          <a:lstStyle/>
          <a:p>
            <a:pPr marL="342900" lvl="1" indent="-342900">
              <a:buFont typeface="Arial" panose="020B0604020202020204" pitchFamily="34" charset="0"/>
              <a:buChar char="•"/>
            </a:pPr>
            <a:r>
              <a:rPr lang="fr-FR" sz="2400" dirty="0">
                <a:solidFill>
                  <a:schemeClr val="accent2">
                    <a:lumMod val="50000"/>
                  </a:schemeClr>
                </a:solidFill>
              </a:rPr>
              <a:t>Modalités de mise en œuvre multiples </a:t>
            </a:r>
          </a:p>
          <a:p>
            <a:pPr marL="342900" lvl="1" indent="-342900">
              <a:buFont typeface="Arial" panose="020B0604020202020204" pitchFamily="34" charset="0"/>
              <a:buChar char="•"/>
            </a:pPr>
            <a:r>
              <a:rPr lang="fr-FR" sz="2400" dirty="0">
                <a:solidFill>
                  <a:schemeClr val="accent5">
                    <a:lumMod val="50000"/>
                  </a:schemeClr>
                </a:solidFill>
              </a:rPr>
              <a:t>Cible les plus </a:t>
            </a:r>
            <a:r>
              <a:rPr lang="fr-FR" sz="2400" dirty="0" smtClean="0">
                <a:solidFill>
                  <a:schemeClr val="accent5">
                    <a:lumMod val="50000"/>
                  </a:schemeClr>
                </a:solidFill>
              </a:rPr>
              <a:t>jeune</a:t>
            </a:r>
            <a:r>
              <a:rPr lang="fr-FR" sz="2400" dirty="0" smtClean="0"/>
              <a:t>s</a:t>
            </a:r>
            <a:endParaRPr lang="fr-FR" sz="2400" dirty="0"/>
          </a:p>
          <a:p>
            <a:pPr marL="342900" lvl="1" indent="-342900">
              <a:buFont typeface="Arial" panose="020B0604020202020204" pitchFamily="34" charset="0"/>
              <a:buChar char="•"/>
            </a:pPr>
            <a:r>
              <a:rPr lang="fr-FR" sz="2400" dirty="0">
                <a:solidFill>
                  <a:schemeClr val="accent5">
                    <a:lumMod val="75000"/>
                  </a:schemeClr>
                </a:solidFill>
              </a:rPr>
              <a:t>Permet une couverture très large mais de difficile pérennisation </a:t>
            </a:r>
            <a:endParaRPr lang="fr-FR" sz="2100" dirty="0">
              <a:solidFill>
                <a:schemeClr val="accent5">
                  <a:lumMod val="75000"/>
                </a:schemeClr>
              </a:solidFill>
            </a:endParaRPr>
          </a:p>
        </p:txBody>
      </p:sp>
      <p:sp>
        <p:nvSpPr>
          <p:cNvPr id="6" name="Rectangle 5"/>
          <p:cNvSpPr/>
          <p:nvPr/>
        </p:nvSpPr>
        <p:spPr>
          <a:xfrm>
            <a:off x="428626" y="3446315"/>
            <a:ext cx="4082208" cy="461665"/>
          </a:xfrm>
          <a:prstGeom prst="rect">
            <a:avLst/>
          </a:prstGeom>
        </p:spPr>
        <p:txBody>
          <a:bodyPr wrap="none">
            <a:spAutoFit/>
          </a:bodyPr>
          <a:lstStyle/>
          <a:p>
            <a:r>
              <a:rPr lang="fr-FR" sz="2400" b="1" dirty="0">
                <a:solidFill>
                  <a:schemeClr val="accent6">
                    <a:lumMod val="50000"/>
                  </a:schemeClr>
                </a:solidFill>
              </a:rPr>
              <a:t>Projet ADO </a:t>
            </a:r>
            <a:r>
              <a:rPr lang="fr-FR" sz="2400" dirty="0">
                <a:solidFill>
                  <a:schemeClr val="accent6">
                    <a:lumMod val="50000"/>
                  </a:schemeClr>
                </a:solidFill>
              </a:rPr>
              <a:t>(adolescentes) :</a:t>
            </a:r>
          </a:p>
        </p:txBody>
      </p:sp>
      <p:sp>
        <p:nvSpPr>
          <p:cNvPr id="8" name="Rectangle 7"/>
          <p:cNvSpPr/>
          <p:nvPr/>
        </p:nvSpPr>
        <p:spPr>
          <a:xfrm>
            <a:off x="574388" y="3882352"/>
            <a:ext cx="8000651" cy="1200329"/>
          </a:xfrm>
          <a:prstGeom prst="rect">
            <a:avLst/>
          </a:prstGeom>
        </p:spPr>
        <p:txBody>
          <a:bodyPr wrap="square">
            <a:spAutoFit/>
          </a:bodyPr>
          <a:lstStyle/>
          <a:p>
            <a:pPr marL="342900" lvl="1" indent="-342900">
              <a:buFont typeface="Arial" panose="020B0604020202020204" pitchFamily="34" charset="0"/>
              <a:buChar char="•"/>
            </a:pPr>
            <a:r>
              <a:rPr lang="fr-FR" sz="2400" dirty="0">
                <a:solidFill>
                  <a:schemeClr val="accent3">
                    <a:lumMod val="50000"/>
                  </a:schemeClr>
                </a:solidFill>
              </a:rPr>
              <a:t>Cible les filles de CM1/CM2 et aux collèges et qui appartiennent à des ménages vulnérables </a:t>
            </a:r>
          </a:p>
          <a:p>
            <a:pPr marL="342900" lvl="1" indent="-342900">
              <a:buFont typeface="Arial" panose="020B0604020202020204" pitchFamily="34" charset="0"/>
              <a:buChar char="•"/>
            </a:pPr>
            <a:r>
              <a:rPr lang="fr-FR" sz="2400" dirty="0">
                <a:solidFill>
                  <a:schemeClr val="accent6">
                    <a:lumMod val="50000"/>
                  </a:schemeClr>
                </a:solidFill>
              </a:rPr>
              <a:t>Facilite l’adoption d’une approche multisectorielle </a:t>
            </a:r>
            <a:endParaRPr lang="fr-FR" sz="2100" dirty="0">
              <a:solidFill>
                <a:schemeClr val="accent6">
                  <a:lumMod val="50000"/>
                </a:schemeClr>
              </a:solidFill>
            </a:endParaRPr>
          </a:p>
        </p:txBody>
      </p:sp>
      <p:sp>
        <p:nvSpPr>
          <p:cNvPr id="9" name="Rectangle 8"/>
          <p:cNvSpPr/>
          <p:nvPr/>
        </p:nvSpPr>
        <p:spPr>
          <a:xfrm>
            <a:off x="428626" y="5258812"/>
            <a:ext cx="8430894" cy="830997"/>
          </a:xfrm>
          <a:prstGeom prst="rect">
            <a:avLst/>
          </a:prstGeom>
        </p:spPr>
        <p:txBody>
          <a:bodyPr wrap="square">
            <a:spAutoFit/>
          </a:bodyPr>
          <a:lstStyle/>
          <a:p>
            <a:r>
              <a:rPr lang="fr-FR" sz="2400" b="1" dirty="0"/>
              <a:t>Autres projets :</a:t>
            </a:r>
          </a:p>
          <a:p>
            <a:pPr marL="342900" lvl="1" indent="-342900">
              <a:buFont typeface="Arial" panose="020B0604020202020204" pitchFamily="34" charset="0"/>
              <a:buChar char="•"/>
            </a:pPr>
            <a:r>
              <a:rPr lang="fr-FR" sz="2400" dirty="0">
                <a:solidFill>
                  <a:schemeClr val="accent1">
                    <a:lumMod val="50000"/>
                  </a:schemeClr>
                </a:solidFill>
              </a:rPr>
              <a:t>Jardins potagers, troupeaux scolaires, moulins à grain</a:t>
            </a:r>
          </a:p>
        </p:txBody>
      </p:sp>
    </p:spTree>
    <p:extLst>
      <p:ext uri="{BB962C8B-B14F-4D97-AF65-F5344CB8AC3E}">
        <p14:creationId xmlns:p14="http://schemas.microsoft.com/office/powerpoint/2010/main" val="87993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500"/>
                                        <p:tgtEl>
                                          <p:spTgt spid="3"/>
                                        </p:tgtEl>
                                      </p:cBhvr>
                                    </p:animEffect>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24" dur="500"/>
                                        <p:tgtEl>
                                          <p:spTgt spid="5">
                                            <p:txEl>
                                              <p:pRg st="0" end="0"/>
                                            </p:txEl>
                                          </p:spTgt>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8" dur="500"/>
                                        <p:tgtEl>
                                          <p:spTgt spid="5">
                                            <p:txEl>
                                              <p:pRg st="1" end="1"/>
                                            </p:txEl>
                                          </p:spTgt>
                                        </p:tgtEl>
                                      </p:cBhvr>
                                    </p:animEffect>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2" dur="500"/>
                                        <p:tgtEl>
                                          <p:spTgt spid="5">
                                            <p:txEl>
                                              <p:pRg st="2" end="2"/>
                                            </p:txEl>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par>
                          <p:cTn id="37" fill="hold">
                            <p:stCondLst>
                              <p:cond delay="2500"/>
                            </p:stCondLst>
                            <p:childTnLst>
                              <p:par>
                                <p:cTn id="38" presetID="14" presetClass="entr" presetSubtype="10" fill="hold" nodeType="after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randombar(horizontal)">
                                      <p:cBhvr>
                                        <p:cTn id="40" dur="500"/>
                                        <p:tgtEl>
                                          <p:spTgt spid="8">
                                            <p:txEl>
                                              <p:pRg st="0" end="0"/>
                                            </p:txEl>
                                          </p:spTgt>
                                        </p:tgtEl>
                                      </p:cBhvr>
                                    </p:animEffect>
                                  </p:childTnLst>
                                </p:cTn>
                              </p:par>
                            </p:childTnLst>
                          </p:cTn>
                        </p:par>
                        <p:par>
                          <p:cTn id="41" fill="hold">
                            <p:stCondLst>
                              <p:cond delay="3000"/>
                            </p:stCondLst>
                            <p:childTnLst>
                              <p:par>
                                <p:cTn id="42" presetID="14" presetClass="entr" presetSubtype="10" fill="hold" nodeType="after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44" dur="500"/>
                                        <p:tgtEl>
                                          <p:spTgt spid="8">
                                            <p:txEl>
                                              <p:pRg st="1" end="1"/>
                                            </p:txEl>
                                          </p:spTgt>
                                        </p:tgtEl>
                                      </p:cBhvr>
                                    </p:animEffect>
                                  </p:childTnLst>
                                </p:cTn>
                              </p:par>
                            </p:childTnLst>
                          </p:cTn>
                        </p:par>
                        <p:par>
                          <p:cTn id="45" fill="hold">
                            <p:stCondLst>
                              <p:cond delay="3500"/>
                            </p:stCondLst>
                            <p:childTnLst>
                              <p:par>
                                <p:cTn id="46" presetID="22" presetClass="entr" presetSubtype="8"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P spid="3" grpId="0"/>
      <p:bldP spid="6"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39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39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Éducation pour la nutrition</a:t>
            </a:r>
          </a:p>
        </p:txBody>
      </p:sp>
      <p:sp>
        <p:nvSpPr>
          <p:cNvPr id="3" name="Rectangle 2"/>
          <p:cNvSpPr/>
          <p:nvPr/>
        </p:nvSpPr>
        <p:spPr>
          <a:xfrm>
            <a:off x="500468" y="1415534"/>
            <a:ext cx="5416868" cy="523220"/>
          </a:xfrm>
          <a:prstGeom prst="rect">
            <a:avLst/>
          </a:prstGeom>
        </p:spPr>
        <p:txBody>
          <a:bodyPr wrap="none">
            <a:spAutoFit/>
          </a:bodyPr>
          <a:lstStyle/>
          <a:p>
            <a:r>
              <a:rPr lang="fr-FR" sz="2800" b="1" dirty="0" smtClean="0"/>
              <a:t>Opportunités </a:t>
            </a:r>
            <a:r>
              <a:rPr lang="fr-FR" sz="2800" b="1" dirty="0"/>
              <a:t>programmatiques</a:t>
            </a:r>
            <a:endParaRPr lang="fr-FR" sz="2800" dirty="0"/>
          </a:p>
        </p:txBody>
      </p:sp>
      <p:sp>
        <p:nvSpPr>
          <p:cNvPr id="5" name="Rectangle 4"/>
          <p:cNvSpPr/>
          <p:nvPr/>
        </p:nvSpPr>
        <p:spPr>
          <a:xfrm>
            <a:off x="767168" y="2105799"/>
            <a:ext cx="7881532" cy="3939540"/>
          </a:xfrm>
          <a:prstGeom prst="rect">
            <a:avLst/>
          </a:prstGeom>
        </p:spPr>
        <p:txBody>
          <a:bodyPr wrap="square">
            <a:spAutoFit/>
          </a:bodyPr>
          <a:lstStyle/>
          <a:p>
            <a:pPr marL="171450" lvl="0" indent="-171450" eaLnBrk="0" hangingPunct="0">
              <a:spcBef>
                <a:spcPts val="300"/>
              </a:spcBef>
              <a:spcAft>
                <a:spcPts val="300"/>
              </a:spcAft>
              <a:buFont typeface="Arial" panose="020B0604020202020204" pitchFamily="34" charset="0"/>
              <a:buChar char="•"/>
            </a:pPr>
            <a:r>
              <a:rPr lang="fr-FR" sz="2400" b="1" dirty="0">
                <a:solidFill>
                  <a:schemeClr val="accent1">
                    <a:lumMod val="50000"/>
                  </a:schemeClr>
                </a:solidFill>
              </a:rPr>
              <a:t>Assurer la promotion de la nutrition et une éducation </a:t>
            </a:r>
            <a:r>
              <a:rPr lang="fr-FR" sz="2400" b="1" dirty="0" smtClean="0">
                <a:solidFill>
                  <a:schemeClr val="accent1">
                    <a:lumMod val="50000"/>
                  </a:schemeClr>
                </a:solidFill>
              </a:rPr>
              <a:t>nutritionnelle</a:t>
            </a:r>
            <a:endParaRPr lang="fr-FR" sz="2400" b="1" dirty="0">
              <a:solidFill>
                <a:schemeClr val="accent1">
                  <a:lumMod val="50000"/>
                </a:schemeClr>
              </a:solidFill>
            </a:endParaRPr>
          </a:p>
          <a:p>
            <a:pPr marL="171450" lvl="0" indent="-171450" eaLnBrk="0" hangingPunct="0">
              <a:spcBef>
                <a:spcPts val="300"/>
              </a:spcBef>
              <a:spcAft>
                <a:spcPts val="300"/>
              </a:spcAft>
              <a:buFont typeface="Arial" panose="020B0604020202020204" pitchFamily="34" charset="0"/>
              <a:buChar char="•"/>
            </a:pPr>
            <a:r>
              <a:rPr lang="fr-FR" sz="2400" b="1" dirty="0">
                <a:solidFill>
                  <a:schemeClr val="accent6">
                    <a:lumMod val="50000"/>
                  </a:schemeClr>
                </a:solidFill>
              </a:rPr>
              <a:t>Faire des démonstrations de cuisine en utilisant de nouvelles cultures locales dans les programmes de nutrition et en faisant participer les femmes et les hommes, les cuisines </a:t>
            </a:r>
            <a:r>
              <a:rPr lang="fr-FR" sz="2400" b="1" dirty="0" smtClean="0">
                <a:solidFill>
                  <a:schemeClr val="accent6">
                    <a:lumMod val="50000"/>
                  </a:schemeClr>
                </a:solidFill>
              </a:rPr>
              <a:t>communautaires</a:t>
            </a:r>
            <a:endParaRPr lang="fr-FR" sz="2400" b="1" dirty="0">
              <a:solidFill>
                <a:schemeClr val="accent6">
                  <a:lumMod val="50000"/>
                </a:schemeClr>
              </a:solidFill>
            </a:endParaRPr>
          </a:p>
          <a:p>
            <a:pPr marL="171450" lvl="0" indent="-171450" eaLnBrk="0" hangingPunct="0">
              <a:spcBef>
                <a:spcPts val="300"/>
              </a:spcBef>
              <a:spcAft>
                <a:spcPts val="300"/>
              </a:spcAft>
              <a:buFont typeface="Arial" panose="020B0604020202020204" pitchFamily="34" charset="0"/>
              <a:buChar char="•"/>
            </a:pPr>
            <a:r>
              <a:rPr lang="fr-FR" sz="2400" b="1" dirty="0">
                <a:solidFill>
                  <a:schemeClr val="accent2">
                    <a:lumMod val="50000"/>
                  </a:schemeClr>
                </a:solidFill>
              </a:rPr>
              <a:t>Par l'éducation nutritionnelle et le changement de comportement, promouvoir l'autosuffisance alimentaire et empêcher la vente de la production familiale sur le </a:t>
            </a:r>
            <a:r>
              <a:rPr lang="fr-FR" sz="2400" b="1" dirty="0" smtClean="0">
                <a:solidFill>
                  <a:schemeClr val="accent2">
                    <a:lumMod val="50000"/>
                  </a:schemeClr>
                </a:solidFill>
              </a:rPr>
              <a:t>marché</a:t>
            </a:r>
            <a:endParaRPr lang="fr-FR" sz="2400" b="1" dirty="0">
              <a:solidFill>
                <a:schemeClr val="accent2">
                  <a:lumMod val="50000"/>
                </a:schemeClr>
              </a:solidFill>
            </a:endParaRPr>
          </a:p>
        </p:txBody>
      </p:sp>
    </p:spTree>
    <p:extLst>
      <p:ext uri="{BB962C8B-B14F-4D97-AF65-F5344CB8AC3E}">
        <p14:creationId xmlns:p14="http://schemas.microsoft.com/office/powerpoint/2010/main" val="387444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500"/>
                                        <p:tgtEl>
                                          <p:spTgt spid="5">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5952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Définition de la sécurité nutritionnelle</a:t>
            </a:r>
          </a:p>
        </p:txBody>
      </p:sp>
      <p:sp>
        <p:nvSpPr>
          <p:cNvPr id="11" name="Rectangle 10">
            <a:extLst>
              <a:ext uri="{FF2B5EF4-FFF2-40B4-BE49-F238E27FC236}">
                <a16:creationId xmlns:a16="http://schemas.microsoft.com/office/drawing/2014/main" xmlns="" id="{E6C3F3CF-89FE-4095-AAD9-E5965E182EE8}"/>
              </a:ext>
            </a:extLst>
          </p:cNvPr>
          <p:cNvSpPr/>
          <p:nvPr/>
        </p:nvSpPr>
        <p:spPr>
          <a:xfrm>
            <a:off x="247651" y="1365250"/>
            <a:ext cx="4002618" cy="4524315"/>
          </a:xfrm>
          <a:prstGeom prst="rect">
            <a:avLst/>
          </a:prstGeom>
        </p:spPr>
        <p:txBody>
          <a:bodyPr wrap="square">
            <a:spAutoFit/>
          </a:bodyPr>
          <a:lstStyle/>
          <a:p>
            <a:r>
              <a:rPr lang="fr-FR" sz="2100" dirty="0">
                <a:solidFill>
                  <a:schemeClr val="accent1">
                    <a:lumMod val="50000"/>
                  </a:schemeClr>
                </a:solidFill>
              </a:rPr>
              <a:t>La </a:t>
            </a:r>
            <a:r>
              <a:rPr lang="fr-FR" sz="2100" b="1" dirty="0">
                <a:solidFill>
                  <a:schemeClr val="accent1">
                    <a:lumMod val="50000"/>
                  </a:schemeClr>
                </a:solidFill>
              </a:rPr>
              <a:t>sécurité nutritionnelle </a:t>
            </a:r>
            <a:r>
              <a:rPr lang="fr-FR" sz="2100" dirty="0">
                <a:solidFill>
                  <a:schemeClr val="accent1">
                    <a:lumMod val="50000"/>
                  </a:schemeClr>
                </a:solidFill>
              </a:rPr>
              <a:t>existe lorsque </a:t>
            </a:r>
            <a:r>
              <a:rPr lang="fr-FR" sz="2100" b="1" dirty="0">
                <a:solidFill>
                  <a:schemeClr val="accent6">
                    <a:lumMod val="50000"/>
                  </a:schemeClr>
                </a:solidFill>
              </a:rPr>
              <a:t>la sécurité alimentaire</a:t>
            </a:r>
            <a:r>
              <a:rPr lang="fr-FR" sz="2100" dirty="0">
                <a:solidFill>
                  <a:schemeClr val="accent1">
                    <a:lumMod val="50000"/>
                  </a:schemeClr>
                </a:solidFill>
              </a:rPr>
              <a:t> est associée à un </a:t>
            </a:r>
            <a:r>
              <a:rPr lang="fr-FR" sz="2100" b="1" dirty="0">
                <a:solidFill>
                  <a:schemeClr val="accent6">
                    <a:lumMod val="50000"/>
                  </a:schemeClr>
                </a:solidFill>
              </a:rPr>
              <a:t>environnement sanitaire </a:t>
            </a:r>
            <a:r>
              <a:rPr lang="fr-FR" sz="2100" dirty="0">
                <a:solidFill>
                  <a:schemeClr val="accent1">
                    <a:lumMod val="50000"/>
                  </a:schemeClr>
                </a:solidFill>
              </a:rPr>
              <a:t>satisfaisant, à </a:t>
            </a:r>
            <a:r>
              <a:rPr lang="fr-FR" sz="2100" b="1" dirty="0">
                <a:solidFill>
                  <a:schemeClr val="accent6">
                    <a:lumMod val="50000"/>
                  </a:schemeClr>
                </a:solidFill>
              </a:rPr>
              <a:t>des services de santé</a:t>
            </a:r>
            <a:r>
              <a:rPr lang="fr-FR" sz="2100" dirty="0">
                <a:solidFill>
                  <a:schemeClr val="accent1">
                    <a:lumMod val="50000"/>
                  </a:schemeClr>
                </a:solidFill>
              </a:rPr>
              <a:t> adéquats et à des </a:t>
            </a:r>
            <a:r>
              <a:rPr lang="fr-FR" sz="2100" b="1" dirty="0">
                <a:solidFill>
                  <a:schemeClr val="accent6">
                    <a:lumMod val="50000"/>
                  </a:schemeClr>
                </a:solidFill>
              </a:rPr>
              <a:t>pratiques de soins et d’alimentation </a:t>
            </a:r>
            <a:r>
              <a:rPr lang="fr-FR" sz="2100" dirty="0">
                <a:solidFill>
                  <a:schemeClr val="accent1">
                    <a:lumMod val="50000"/>
                  </a:schemeClr>
                </a:solidFill>
              </a:rPr>
              <a:t>appropriées permettant à toutes les  personnes faisant partie d’un ménage de mener une vie saine.</a:t>
            </a:r>
          </a:p>
          <a:p>
            <a:endParaRPr lang="fr-FR" sz="2100" dirty="0">
              <a:solidFill>
                <a:schemeClr val="accent1">
                  <a:lumMod val="50000"/>
                </a:schemeClr>
              </a:solidFill>
            </a:endParaRPr>
          </a:p>
          <a:p>
            <a:r>
              <a:rPr lang="fr-FR" sz="1500" i="1" dirty="0">
                <a:solidFill>
                  <a:schemeClr val="accent1">
                    <a:lumMod val="50000"/>
                  </a:schemeClr>
                </a:solidFill>
              </a:rPr>
              <a:t>(BM 2006; OMS 2013)</a:t>
            </a:r>
            <a:endParaRPr lang="fr-FR" sz="2100" i="1" dirty="0">
              <a:solidFill>
                <a:schemeClr val="accent1">
                  <a:lumMod val="50000"/>
                </a:schemeClr>
              </a:solidFill>
            </a:endParaRP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0269" y="1060765"/>
            <a:ext cx="4585463" cy="4616135"/>
          </a:xfrm>
          <a:prstGeom prst="rect">
            <a:avLst/>
          </a:prstGeom>
        </p:spPr>
      </p:pic>
    </p:spTree>
    <p:extLst>
      <p:ext uri="{BB962C8B-B14F-4D97-AF65-F5344CB8AC3E}">
        <p14:creationId xmlns:p14="http://schemas.microsoft.com/office/powerpoint/2010/main" val="212721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1000"/>
                            </p:stCondLst>
                            <p:childTnLst>
                              <p:par>
                                <p:cTn id="16" presetID="9"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wipe(left)">
                                      <p:cBhvr>
                                        <p:cTn id="22" dur="500"/>
                                        <p:tgtEl>
                                          <p:spTgt spid="11">
                                            <p:txEl>
                                              <p:pRg st="0" end="0"/>
                                            </p:txEl>
                                          </p:spTgt>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wipe(left)">
                                      <p:cBhvr>
                                        <p:cTn id="26"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40</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40</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111929"/>
            <a:ext cx="4787677" cy="461665"/>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Protection sociale et nutrition</a:t>
            </a:r>
          </a:p>
        </p:txBody>
      </p:sp>
      <p:sp>
        <p:nvSpPr>
          <p:cNvPr id="11" name="Title 1">
            <a:extLst>
              <a:ext uri="{FF2B5EF4-FFF2-40B4-BE49-F238E27FC236}">
                <a16:creationId xmlns:a16="http://schemas.microsoft.com/office/drawing/2014/main" xmlns="" id="{195C6BF4-B1DC-D740-B36C-A876B73F6FA4}"/>
              </a:ext>
            </a:extLst>
          </p:cNvPr>
          <p:cNvSpPr>
            <a:spLocks noGrp="1"/>
          </p:cNvSpPr>
          <p:nvPr>
            <p:ph type="title"/>
          </p:nvPr>
        </p:nvSpPr>
        <p:spPr>
          <a:xfrm>
            <a:off x="500856" y="1993108"/>
            <a:ext cx="3804444" cy="2750342"/>
          </a:xfrm>
        </p:spPr>
        <p:txBody>
          <a:bodyPr/>
          <a:lstStyle/>
          <a:p>
            <a:r>
              <a:rPr lang="fr-FR" dirty="0" smtClean="0"/>
              <a:t>Protection sociale et nutrition</a:t>
            </a:r>
            <a:endParaRPr lang="fr-FR" dirty="0"/>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216" y="1062990"/>
            <a:ext cx="3437208" cy="4861560"/>
          </a:xfrm>
          <a:prstGeom prst="rect">
            <a:avLst/>
          </a:prstGeom>
        </p:spPr>
      </p:pic>
    </p:spTree>
    <p:extLst>
      <p:ext uri="{BB962C8B-B14F-4D97-AF65-F5344CB8AC3E}">
        <p14:creationId xmlns:p14="http://schemas.microsoft.com/office/powerpoint/2010/main" val="176430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41</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41</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La Protection Sociale</a:t>
            </a:r>
          </a:p>
        </p:txBody>
      </p:sp>
      <p:sp>
        <p:nvSpPr>
          <p:cNvPr id="11" name="Espace réservé du contenu 2"/>
          <p:cNvSpPr>
            <a:spLocks noGrp="1"/>
          </p:cNvSpPr>
          <p:nvPr>
            <p:ph idx="1"/>
          </p:nvPr>
        </p:nvSpPr>
        <p:spPr>
          <a:xfrm>
            <a:off x="1505100" y="1302009"/>
            <a:ext cx="7319586" cy="687406"/>
          </a:xfrm>
        </p:spPr>
        <p:txBody>
          <a:bodyPr>
            <a:noAutofit/>
          </a:bodyPr>
          <a:lstStyle/>
          <a:p>
            <a:pPr marL="0" indent="0">
              <a:lnSpc>
                <a:spcPct val="90000"/>
              </a:lnSpc>
              <a:buNone/>
            </a:pPr>
            <a:r>
              <a:rPr lang="fr-FR" sz="2000" b="1" dirty="0"/>
              <a:t>Un instrument central de la lutte contre la pauvreté et les inégalités</a:t>
            </a:r>
          </a:p>
        </p:txBody>
      </p:sp>
      <p:sp>
        <p:nvSpPr>
          <p:cNvPr id="18" name="Rectangle 17"/>
          <p:cNvSpPr/>
          <p:nvPr/>
        </p:nvSpPr>
        <p:spPr>
          <a:xfrm>
            <a:off x="1505100" y="2170241"/>
            <a:ext cx="7319586" cy="923330"/>
          </a:xfrm>
          <a:prstGeom prst="rect">
            <a:avLst/>
          </a:prstGeom>
        </p:spPr>
        <p:txBody>
          <a:bodyPr wrap="square">
            <a:spAutoFit/>
          </a:bodyPr>
          <a:lstStyle/>
          <a:p>
            <a:pPr>
              <a:lnSpc>
                <a:spcPct val="90000"/>
              </a:lnSpc>
            </a:pPr>
            <a:r>
              <a:rPr lang="fr-FR" sz="2000" b="1" dirty="0">
                <a:solidFill>
                  <a:srgbClr val="0081AE">
                    <a:lumMod val="50000"/>
                  </a:srgbClr>
                </a:solidFill>
              </a:rPr>
              <a:t>Ensemble de politiques et interventions visant à réduire la pauvreté et à diminuer la vulnérabilité à divers chocs (y compris les risques sociaux)</a:t>
            </a:r>
          </a:p>
        </p:txBody>
      </p:sp>
      <p:sp>
        <p:nvSpPr>
          <p:cNvPr id="19" name="Rectangle 18"/>
          <p:cNvSpPr/>
          <p:nvPr/>
        </p:nvSpPr>
        <p:spPr>
          <a:xfrm>
            <a:off x="1451094" y="3315951"/>
            <a:ext cx="7379992" cy="1754326"/>
          </a:xfrm>
          <a:prstGeom prst="rect">
            <a:avLst/>
          </a:prstGeom>
        </p:spPr>
        <p:txBody>
          <a:bodyPr wrap="square">
            <a:spAutoFit/>
          </a:bodyPr>
          <a:lstStyle/>
          <a:p>
            <a:pPr>
              <a:lnSpc>
                <a:spcPct val="90000"/>
              </a:lnSpc>
            </a:pPr>
            <a:r>
              <a:rPr lang="fr-FR" altLang="fr-FR" sz="2000" b="1" dirty="0">
                <a:solidFill>
                  <a:schemeClr val="accent6">
                    <a:lumMod val="50000"/>
                  </a:schemeClr>
                </a:solidFill>
              </a:rPr>
              <a:t>Ensemble des mesures publiques et privées (ayant une mission d’intérêt public) qui visent à : </a:t>
            </a:r>
          </a:p>
          <a:p>
            <a:pPr marL="469106" lvl="2" indent="-198835">
              <a:lnSpc>
                <a:spcPct val="90000"/>
              </a:lnSpc>
              <a:buFont typeface="Arial" panose="020B0604020202020204" pitchFamily="34" charset="0"/>
              <a:buChar char="•"/>
            </a:pPr>
            <a:r>
              <a:rPr lang="fr-FR" altLang="fr-FR" sz="2000" b="1" dirty="0">
                <a:solidFill>
                  <a:schemeClr val="accent4">
                    <a:lumMod val="75000"/>
                  </a:schemeClr>
                </a:solidFill>
              </a:rPr>
              <a:t>Réduire la vulnérabilité des populations aux risques et à l’impact des chocs</a:t>
            </a:r>
          </a:p>
          <a:p>
            <a:pPr marL="469106" lvl="2" indent="-198835">
              <a:lnSpc>
                <a:spcPct val="90000"/>
              </a:lnSpc>
              <a:buFont typeface="Arial" panose="020B0604020202020204" pitchFamily="34" charset="0"/>
              <a:buChar char="•"/>
            </a:pPr>
            <a:r>
              <a:rPr lang="fr-FR" altLang="fr-FR" sz="2000" b="1" dirty="0">
                <a:solidFill>
                  <a:srgbClr val="86C286">
                    <a:lumMod val="50000"/>
                  </a:srgbClr>
                </a:solidFill>
              </a:rPr>
              <a:t>Eviter l’emploi de stratégies d’adaptation néfastes</a:t>
            </a:r>
          </a:p>
          <a:p>
            <a:pPr marL="469106" lvl="2" indent="-198835">
              <a:lnSpc>
                <a:spcPct val="90000"/>
              </a:lnSpc>
              <a:buFont typeface="Arial" panose="020B0604020202020204" pitchFamily="34" charset="0"/>
              <a:buChar char="•"/>
            </a:pPr>
            <a:r>
              <a:rPr lang="fr-FR" altLang="fr-FR" sz="2000" b="1" dirty="0">
                <a:solidFill>
                  <a:schemeClr val="tx2">
                    <a:lumMod val="50000"/>
                  </a:schemeClr>
                </a:solidFill>
              </a:rPr>
              <a:t>Garantir des niveaux minima de dignité humaine</a:t>
            </a:r>
            <a:endParaRPr lang="fr-FR" sz="2000" b="1" dirty="0">
              <a:solidFill>
                <a:schemeClr val="tx2">
                  <a:lumMod val="50000"/>
                </a:schemeClr>
              </a:solidFill>
            </a:endParaRPr>
          </a:p>
        </p:txBody>
      </p:sp>
      <p:sp>
        <p:nvSpPr>
          <p:cNvPr id="20" name="Rectangle 19"/>
          <p:cNvSpPr/>
          <p:nvPr/>
        </p:nvSpPr>
        <p:spPr>
          <a:xfrm>
            <a:off x="2219946" y="828779"/>
            <a:ext cx="2000869" cy="480131"/>
          </a:xfrm>
          <a:prstGeom prst="rect">
            <a:avLst/>
          </a:prstGeom>
        </p:spPr>
        <p:txBody>
          <a:bodyPr wrap="none">
            <a:spAutoFit/>
          </a:bodyPr>
          <a:lstStyle/>
          <a:p>
            <a:pPr>
              <a:lnSpc>
                <a:spcPct val="90000"/>
              </a:lnSpc>
            </a:pPr>
            <a:r>
              <a:rPr lang="fr-FR" altLang="fr-FR" sz="2800" b="1" dirty="0">
                <a:solidFill>
                  <a:srgbClr val="0081AE">
                    <a:lumMod val="50000"/>
                  </a:srgbClr>
                </a:solidFill>
                <a:latin typeface="Trebuchet MS"/>
              </a:rPr>
              <a:t>Définitions</a:t>
            </a:r>
          </a:p>
        </p:txBody>
      </p:sp>
      <p:sp>
        <p:nvSpPr>
          <p:cNvPr id="21" name="Flèche droite 20"/>
          <p:cNvSpPr/>
          <p:nvPr/>
        </p:nvSpPr>
        <p:spPr>
          <a:xfrm>
            <a:off x="110286" y="1447712"/>
            <a:ext cx="864000" cy="3960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fr-FR" sz="1350">
              <a:solidFill>
                <a:srgbClr val="FFFFFF"/>
              </a:solidFill>
              <a:latin typeface="Trebuchet MS"/>
            </a:endParaRPr>
          </a:p>
        </p:txBody>
      </p:sp>
      <p:sp>
        <p:nvSpPr>
          <p:cNvPr id="22" name="Flèche droite 21"/>
          <p:cNvSpPr/>
          <p:nvPr/>
        </p:nvSpPr>
        <p:spPr>
          <a:xfrm>
            <a:off x="110286" y="2433906"/>
            <a:ext cx="864000" cy="396000"/>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fr-FR" sz="1350">
              <a:solidFill>
                <a:srgbClr val="FFFFFF"/>
              </a:solidFill>
              <a:latin typeface="Trebuchet MS"/>
            </a:endParaRPr>
          </a:p>
        </p:txBody>
      </p:sp>
      <p:sp>
        <p:nvSpPr>
          <p:cNvPr id="23" name="Flèche droite 22"/>
          <p:cNvSpPr/>
          <p:nvPr/>
        </p:nvSpPr>
        <p:spPr>
          <a:xfrm>
            <a:off x="110286" y="3746937"/>
            <a:ext cx="864000" cy="3960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sz="1350">
              <a:solidFill>
                <a:srgbClr val="FFFFFF"/>
              </a:solidFill>
              <a:latin typeface="Trebuchet MS"/>
            </a:endParaRPr>
          </a:p>
        </p:txBody>
      </p:sp>
      <p:sp>
        <p:nvSpPr>
          <p:cNvPr id="3" name="Rectangle 2"/>
          <p:cNvSpPr/>
          <p:nvPr/>
        </p:nvSpPr>
        <p:spPr>
          <a:xfrm>
            <a:off x="134590" y="5200903"/>
            <a:ext cx="9009410" cy="1107996"/>
          </a:xfrm>
          <a:prstGeom prst="rect">
            <a:avLst/>
          </a:prstGeom>
        </p:spPr>
        <p:txBody>
          <a:bodyPr wrap="square">
            <a:spAutoFit/>
          </a:bodyPr>
          <a:lstStyle/>
          <a:p>
            <a:r>
              <a:rPr lang="fr-FR" dirty="0" smtClean="0"/>
              <a:t>« </a:t>
            </a:r>
            <a:r>
              <a:rPr lang="fr-FR" sz="1600" i="1" dirty="0" smtClean="0"/>
              <a:t>La </a:t>
            </a:r>
            <a:r>
              <a:rPr lang="fr-FR" sz="1600" i="1" dirty="0"/>
              <a:t>protection sociale consiste en un ensemble de mesures par lesquelles… les personnes marginalisées jouissent d’une meilleure situation sociale et d’une reconnaissance de leurs droits, l’objectif général étant de réduire la pauvreté et la vulnérabilité économique et sociale.» </a:t>
            </a:r>
            <a:r>
              <a:rPr lang="fr-FR" sz="1600" dirty="0"/>
              <a:t>(SOFA, 2015)</a:t>
            </a:r>
          </a:p>
        </p:txBody>
      </p:sp>
    </p:spTree>
    <p:extLst>
      <p:ext uri="{BB962C8B-B14F-4D97-AF65-F5344CB8AC3E}">
        <p14:creationId xmlns:p14="http://schemas.microsoft.com/office/powerpoint/2010/main" val="20718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dissolve">
                                      <p:cBhvr>
                                        <p:cTn id="23" dur="500"/>
                                        <p:tgtEl>
                                          <p:spTgt spid="11">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build="p"/>
      <p:bldP spid="18" grpId="0"/>
      <p:bldP spid="19" grpId="0"/>
      <p:bldP spid="20" grpId="0"/>
      <p:bldP spid="21" grpId="0" animBg="1"/>
      <p:bldP spid="22" grpId="0" animBg="1"/>
      <p:bldP spid="23" grpId="0" animBg="1"/>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42</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42</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Protection sociale</a:t>
            </a:r>
            <a:endParaRPr lang="fr-FR" sz="2800" b="1" cap="small" dirty="0">
              <a:solidFill>
                <a:srgbClr val="FFFFFF"/>
              </a:solidFill>
            </a:endParaRPr>
          </a:p>
        </p:txBody>
      </p:sp>
      <p:sp>
        <p:nvSpPr>
          <p:cNvPr id="11" name="Espace réservé du contenu 2"/>
          <p:cNvSpPr txBox="1">
            <a:spLocks/>
          </p:cNvSpPr>
          <p:nvPr/>
        </p:nvSpPr>
        <p:spPr>
          <a:xfrm>
            <a:off x="2529808" y="838281"/>
            <a:ext cx="6207792" cy="545652"/>
          </a:xfrm>
          <a:prstGeom prst="rect">
            <a:avLst/>
          </a:prstGeom>
        </p:spPr>
        <p:txBody>
          <a:bodyPr vert="horz" lIns="51435" tIns="25718" rIns="51435" bIns="25718"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90000"/>
              </a:lnSpc>
              <a:buClr>
                <a:srgbClr val="0081AE"/>
              </a:buClr>
              <a:buNone/>
            </a:pPr>
            <a:r>
              <a:rPr lang="fr-FR" sz="2400" b="1" dirty="0">
                <a:solidFill>
                  <a:srgbClr val="0081AE"/>
                </a:solidFill>
                <a:latin typeface="Trebuchet MS"/>
              </a:rPr>
              <a:t>Les 4 fonctions de la Protection Sociale</a:t>
            </a: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buClr>
                <a:srgbClr val="0081AE"/>
              </a:buClr>
              <a:buNone/>
            </a:pPr>
            <a:endParaRPr lang="fr-FR" sz="2400" b="1" dirty="0">
              <a:solidFill>
                <a:srgbClr val="0081AE"/>
              </a:solidFill>
              <a:latin typeface="Trebuchet MS"/>
            </a:endParaRPr>
          </a:p>
          <a:p>
            <a:pPr>
              <a:lnSpc>
                <a:spcPct val="90000"/>
              </a:lnSpc>
              <a:spcBef>
                <a:spcPts val="169"/>
              </a:spcBef>
              <a:buClr>
                <a:srgbClr val="0081AE"/>
              </a:buClr>
              <a:buNone/>
            </a:pPr>
            <a:endParaRPr lang="fr-FR" sz="2400" b="1" dirty="0">
              <a:solidFill>
                <a:srgbClr val="0081AE"/>
              </a:solidFill>
              <a:latin typeface="Trebuchet MS"/>
            </a:endParaRPr>
          </a:p>
        </p:txBody>
      </p:sp>
      <p:sp>
        <p:nvSpPr>
          <p:cNvPr id="19" name="Rectangle 4"/>
          <p:cNvSpPr>
            <a:spLocks noChangeArrowheads="1"/>
          </p:cNvSpPr>
          <p:nvPr/>
        </p:nvSpPr>
        <p:spPr bwMode="auto">
          <a:xfrm>
            <a:off x="2056681" y="1730071"/>
            <a:ext cx="103939" cy="2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1435" tIns="25718" rIns="51435" bIns="25718" numCol="1" anchor="ctr" anchorCtr="0" compatLnSpc="1">
            <a:prstTxWarp prst="textNoShape">
              <a:avLst/>
            </a:prstTxWarp>
            <a:spAutoFit/>
          </a:bodyPr>
          <a:lstStyle/>
          <a:p>
            <a:endParaRPr lang="fr-FR" sz="1013">
              <a:solidFill>
                <a:srgbClr val="575757"/>
              </a:solidFill>
              <a:latin typeface="Trebuchet MS"/>
            </a:endParaRPr>
          </a:p>
        </p:txBody>
      </p:sp>
      <p:grpSp>
        <p:nvGrpSpPr>
          <p:cNvPr id="20" name="Group 10"/>
          <p:cNvGrpSpPr>
            <a:grpSpLocks/>
          </p:cNvGrpSpPr>
          <p:nvPr/>
        </p:nvGrpSpPr>
        <p:grpSpPr bwMode="auto">
          <a:xfrm>
            <a:off x="359454" y="1625260"/>
            <a:ext cx="3847030" cy="4102440"/>
            <a:chOff x="1785" y="11871"/>
            <a:chExt cx="8183" cy="4645"/>
          </a:xfrm>
        </p:grpSpPr>
        <p:sp>
          <p:nvSpPr>
            <p:cNvPr id="21" name="Text Box 15"/>
            <p:cNvSpPr txBox="1">
              <a:spLocks noChangeArrowheads="1"/>
            </p:cNvSpPr>
            <p:nvPr/>
          </p:nvSpPr>
          <p:spPr bwMode="auto">
            <a:xfrm>
              <a:off x="1785" y="15777"/>
              <a:ext cx="1792" cy="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394" i="1">
                  <a:solidFill>
                    <a:srgbClr val="7F7F7F"/>
                  </a:solidFill>
                  <a:latin typeface="Calibri" panose="020F0502020204030204" pitchFamily="34" charset="0"/>
                  <a:ea typeface="Calibri" panose="020F0502020204030204" pitchFamily="34" charset="0"/>
                  <a:cs typeface="Arial" panose="020B0604020202020204" pitchFamily="34" charset="0"/>
                </a:rPr>
                <a:t>Source :</a:t>
              </a:r>
              <a:r>
                <a:rPr lang="en-US" sz="394">
                  <a:solidFill>
                    <a:srgbClr val="7F7F7F"/>
                  </a:solidFill>
                  <a:latin typeface="Calibri" panose="020F0502020204030204" pitchFamily="34" charset="0"/>
                  <a:ea typeface="Calibri" panose="020F0502020204030204" pitchFamily="34" charset="0"/>
                  <a:cs typeface="Arial" panose="020B0604020202020204" pitchFamily="34" charset="0"/>
                </a:rPr>
                <a:t> IDS</a:t>
              </a:r>
              <a:endParaRPr lang="en-US" sz="1013">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22" name="Rectangle 14"/>
            <p:cNvSpPr>
              <a:spLocks noChangeArrowheads="1"/>
            </p:cNvSpPr>
            <p:nvPr/>
          </p:nvSpPr>
          <p:spPr bwMode="auto">
            <a:xfrm>
              <a:off x="1811" y="11871"/>
              <a:ext cx="8157" cy="4645"/>
            </a:xfrm>
            <a:prstGeom prst="rect">
              <a:avLst/>
            </a:prstGeom>
            <a:solidFill>
              <a:schemeClr val="accent2">
                <a:lumMod val="40000"/>
                <a:lumOff val="60000"/>
              </a:schemeClr>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fr-FR" sz="1400" b="1" dirty="0">
                  <a:solidFill>
                    <a:schemeClr val="tx1">
                      <a:lumMod val="75000"/>
                    </a:schemeClr>
                  </a:solidFill>
                  <a:latin typeface="Calibri" panose="020F0502020204030204" pitchFamily="34" charset="0"/>
                  <a:ea typeface="Calibri" panose="020F0502020204030204" pitchFamily="34" charset="0"/>
                  <a:cs typeface="Arial" panose="020B0604020202020204" pitchFamily="34" charset="0"/>
                </a:rPr>
                <a:t>Transformation</a:t>
              </a:r>
            </a:p>
            <a:p>
              <a:pPr eaLnBrk="1" hangingPunct="1"/>
              <a:r>
                <a:rPr lang="fr-FR" sz="1200" b="1" dirty="0">
                  <a:solidFill>
                    <a:schemeClr val="tx1">
                      <a:lumMod val="75000"/>
                    </a:schemeClr>
                  </a:solidFill>
                  <a:latin typeface="Calibri" panose="020F0502020204030204" pitchFamily="34" charset="0"/>
                  <a:ea typeface="Calibri" panose="020F0502020204030204" pitchFamily="34" charset="0"/>
                  <a:cs typeface="Arial" panose="020B0604020202020204" pitchFamily="34" charset="0"/>
                </a:rPr>
                <a:t>S’attaque aux déséquilibres de pouvoirs qui créent ou maintiennent la vulnérabilité</a:t>
              </a:r>
            </a:p>
            <a:p>
              <a:pPr eaLnBrk="1" hangingPunct="1"/>
              <a:r>
                <a:rPr lang="fr-FR" sz="1200" b="1" dirty="0">
                  <a:solidFill>
                    <a:schemeClr val="tx1">
                      <a:lumMod val="75000"/>
                    </a:schemeClr>
                  </a:solidFill>
                  <a:latin typeface="Calibri" panose="020F0502020204030204" pitchFamily="34" charset="0"/>
                  <a:ea typeface="Calibri" panose="020F0502020204030204" pitchFamily="34" charset="0"/>
                  <a:cs typeface="Arial" panose="020B0604020202020204" pitchFamily="34" charset="0"/>
                </a:rPr>
                <a:t>(renforcement du statut social et des droits des exclus et des marginalisés)</a:t>
              </a:r>
            </a:p>
          </p:txBody>
        </p:sp>
        <p:sp>
          <p:nvSpPr>
            <p:cNvPr id="23" name="Rectangle 13"/>
            <p:cNvSpPr>
              <a:spLocks noChangeArrowheads="1"/>
            </p:cNvSpPr>
            <p:nvPr/>
          </p:nvSpPr>
          <p:spPr bwMode="auto">
            <a:xfrm>
              <a:off x="2122" y="13265"/>
              <a:ext cx="7198" cy="2981"/>
            </a:xfrm>
            <a:prstGeom prst="rect">
              <a:avLst/>
            </a:prstGeom>
            <a:solidFill>
              <a:schemeClr val="accent5">
                <a:lumMod val="40000"/>
                <a:lumOff val="60000"/>
              </a:schemeClr>
            </a:solidFill>
            <a:ln w="9525">
              <a:solidFill>
                <a:srgbClr val="000000"/>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fr-FR" sz="14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Promotion</a:t>
              </a:r>
            </a:p>
            <a:p>
              <a:pPr eaLnBrk="1" hangingPunct="1"/>
              <a:r>
                <a:rPr lang="fr-FR" sz="12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Améliore les revenus et les capacités</a:t>
              </a:r>
            </a:p>
            <a:p>
              <a:pPr eaLnBrk="1" hangingPunct="1"/>
              <a:r>
                <a:rPr lang="fr-FR" sz="12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(réinsertion dans le marché du travail et investissement dans le capital humain</a:t>
              </a:r>
              <a:r>
                <a:rPr lang="fr-FR" sz="1200"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a:t>
              </a:r>
            </a:p>
          </p:txBody>
        </p:sp>
        <p:sp>
          <p:nvSpPr>
            <p:cNvPr id="24" name="Oval 12"/>
            <p:cNvSpPr>
              <a:spLocks noChangeArrowheads="1"/>
            </p:cNvSpPr>
            <p:nvPr/>
          </p:nvSpPr>
          <p:spPr bwMode="auto">
            <a:xfrm>
              <a:off x="2009" y="14519"/>
              <a:ext cx="7113" cy="1726"/>
            </a:xfrm>
            <a:prstGeom prst="ellipse">
              <a:avLst/>
            </a:prstGeom>
            <a:solidFill>
              <a:schemeClr val="accent6">
                <a:lumMod val="40000"/>
                <a:lumOff val="60000"/>
              </a:schemeClr>
            </a:solidFill>
            <a:ln w="9525">
              <a:solidFill>
                <a:schemeClr val="tx1">
                  <a:lumMod val="75000"/>
                </a:schemeClr>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sz="15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Prévention</a:t>
              </a:r>
            </a:p>
            <a:p>
              <a:pPr eaLnBrk="1" hangingPunct="1"/>
              <a:r>
                <a:rPr lang="fr-FR" sz="12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Evite des adaptations </a:t>
              </a:r>
              <a:endParaRPr lang="fr-FR" sz="1200" b="1" dirty="0" smtClean="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endParaRPr>
            </a:p>
            <a:p>
              <a:pPr eaLnBrk="1" hangingPunct="1"/>
              <a:r>
                <a:rPr lang="fr-FR" sz="1200" b="1" dirty="0" smtClean="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Néfastes aux Chocs </a:t>
              </a:r>
            </a:p>
            <a:p>
              <a:pPr eaLnBrk="1" hangingPunct="1"/>
              <a:r>
                <a:rPr lang="fr-FR" sz="1200" b="1" dirty="0" smtClean="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a:t>
              </a:r>
              <a:r>
                <a:rPr lang="fr-FR" sz="12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gestion des </a:t>
              </a:r>
              <a:r>
                <a:rPr lang="fr-FR" sz="1200" b="1" dirty="0" smtClean="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risques de </a:t>
              </a:r>
              <a:r>
                <a:rPr lang="fr-FR" sz="12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vie</a:t>
              </a:r>
              <a:r>
                <a:rPr lang="fr-FR" sz="1200" b="1" dirty="0" smtClean="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a:t>
              </a:r>
              <a:endParaRPr lang="fr-FR" sz="1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25" name="Oval 11"/>
            <p:cNvSpPr>
              <a:spLocks noChangeArrowheads="1"/>
            </p:cNvSpPr>
            <p:nvPr/>
          </p:nvSpPr>
          <p:spPr bwMode="auto">
            <a:xfrm>
              <a:off x="6882" y="14121"/>
              <a:ext cx="2937" cy="2354"/>
            </a:xfrm>
            <a:prstGeom prst="ellipse">
              <a:avLst/>
            </a:prstGeom>
            <a:solidFill>
              <a:schemeClr val="accent5">
                <a:lumMod val="60000"/>
                <a:lumOff val="40000"/>
              </a:schemeClr>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sz="140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Protection</a:t>
              </a:r>
            </a:p>
            <a:p>
              <a:pPr algn="ctr" eaLnBrk="1" hangingPunct="1"/>
              <a:r>
                <a:rPr lang="fr-FR" sz="105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Fournit une aide en cas de privation</a:t>
              </a:r>
            </a:p>
            <a:p>
              <a:pPr algn="ctr" eaLnBrk="1" hangingPunct="1"/>
              <a:r>
                <a:rPr lang="fr-FR" sz="1050" b="1"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(garantie d’un seuil minimum</a:t>
              </a:r>
              <a:r>
                <a:rPr lang="fr-FR" sz="900" dirty="0">
                  <a:solidFill>
                    <a:srgbClr val="575757">
                      <a:lumMod val="50000"/>
                    </a:srgbClr>
                  </a:solidFill>
                  <a:latin typeface="Calibri" panose="020F0502020204030204" pitchFamily="34" charset="0"/>
                  <a:ea typeface="Calibri" panose="020F0502020204030204" pitchFamily="34" charset="0"/>
                  <a:cs typeface="Arial" panose="020B0604020202020204" pitchFamily="34" charset="0"/>
                </a:rPr>
                <a:t>)</a:t>
              </a:r>
            </a:p>
          </p:txBody>
        </p:sp>
      </p:grpSp>
      <p:sp>
        <p:nvSpPr>
          <p:cNvPr id="26" name="Rectangle 25"/>
          <p:cNvSpPr/>
          <p:nvPr/>
        </p:nvSpPr>
        <p:spPr>
          <a:xfrm>
            <a:off x="4352694" y="3963960"/>
            <a:ext cx="4657162" cy="1888722"/>
          </a:xfrm>
          <a:prstGeom prst="rect">
            <a:avLst/>
          </a:prstGeom>
        </p:spPr>
        <p:txBody>
          <a:bodyPr wrap="square">
            <a:spAutoFit/>
          </a:bodyPr>
          <a:lstStyle/>
          <a:p>
            <a:pPr>
              <a:lnSpc>
                <a:spcPct val="90000"/>
              </a:lnSpc>
              <a:spcBef>
                <a:spcPts val="169"/>
              </a:spcBef>
            </a:pPr>
            <a:r>
              <a:rPr lang="fr-FR" dirty="0">
                <a:solidFill>
                  <a:srgbClr val="575757"/>
                </a:solidFill>
                <a:latin typeface="Trebuchet MS"/>
              </a:rPr>
              <a:t>Les 2 </a:t>
            </a:r>
            <a:r>
              <a:rPr lang="fr-FR" dirty="0" smtClean="0">
                <a:solidFill>
                  <a:srgbClr val="575757"/>
                </a:solidFill>
                <a:latin typeface="Trebuchet MS"/>
              </a:rPr>
              <a:t>«branches» </a:t>
            </a:r>
            <a:r>
              <a:rPr lang="fr-FR" dirty="0">
                <a:solidFill>
                  <a:srgbClr val="575757"/>
                </a:solidFill>
                <a:latin typeface="Trebuchet MS"/>
              </a:rPr>
              <a:t>de la Protection Sociale</a:t>
            </a:r>
          </a:p>
          <a:p>
            <a:pPr marL="266700" lvl="1" indent="-214313">
              <a:lnSpc>
                <a:spcPct val="90000"/>
              </a:lnSpc>
              <a:spcBef>
                <a:spcPts val="169"/>
              </a:spcBef>
              <a:buFont typeface="Arial" panose="020B0604020202020204" pitchFamily="34" charset="0"/>
              <a:buChar char="•"/>
            </a:pPr>
            <a:r>
              <a:rPr lang="fr-FR" b="1" dirty="0" smtClean="0">
                <a:solidFill>
                  <a:srgbClr val="0081AE">
                    <a:lumMod val="50000"/>
                  </a:srgbClr>
                </a:solidFill>
                <a:latin typeface="Trebuchet MS"/>
              </a:rPr>
              <a:t>Contributive </a:t>
            </a:r>
            <a:r>
              <a:rPr lang="fr-FR" dirty="0" smtClean="0">
                <a:solidFill>
                  <a:srgbClr val="0081AE">
                    <a:lumMod val="50000"/>
                  </a:srgbClr>
                </a:solidFill>
                <a:latin typeface="Trebuchet MS"/>
              </a:rPr>
              <a:t>: </a:t>
            </a:r>
            <a:r>
              <a:rPr lang="fr-FR" dirty="0">
                <a:solidFill>
                  <a:srgbClr val="0081AE">
                    <a:lumMod val="50000"/>
                  </a:srgbClr>
                </a:solidFill>
                <a:latin typeface="Trebuchet MS"/>
              </a:rPr>
              <a:t>ex. mutuelle, sécurité </a:t>
            </a:r>
            <a:r>
              <a:rPr lang="fr-FR" dirty="0" smtClean="0">
                <a:solidFill>
                  <a:srgbClr val="0081AE">
                    <a:lumMod val="50000"/>
                  </a:srgbClr>
                </a:solidFill>
                <a:latin typeface="Trebuchet MS"/>
              </a:rPr>
              <a:t>sociale …</a:t>
            </a:r>
            <a:endParaRPr lang="fr-FR" dirty="0">
              <a:solidFill>
                <a:srgbClr val="0081AE">
                  <a:lumMod val="50000"/>
                </a:srgbClr>
              </a:solidFill>
              <a:latin typeface="Trebuchet MS"/>
            </a:endParaRPr>
          </a:p>
          <a:p>
            <a:pPr marL="266700" lvl="1" indent="-214313">
              <a:lnSpc>
                <a:spcPct val="90000"/>
              </a:lnSpc>
              <a:spcBef>
                <a:spcPts val="169"/>
              </a:spcBef>
              <a:buFont typeface="Arial" panose="020B0604020202020204" pitchFamily="34" charset="0"/>
              <a:buChar char="•"/>
            </a:pPr>
            <a:r>
              <a:rPr lang="fr-FR" b="1" dirty="0" smtClean="0">
                <a:solidFill>
                  <a:schemeClr val="accent6">
                    <a:lumMod val="50000"/>
                  </a:schemeClr>
                </a:solidFill>
                <a:latin typeface="Trebuchet MS"/>
              </a:rPr>
              <a:t>Non contributive </a:t>
            </a:r>
            <a:r>
              <a:rPr lang="fr-FR" dirty="0" smtClean="0">
                <a:solidFill>
                  <a:schemeClr val="accent6">
                    <a:lumMod val="50000"/>
                  </a:schemeClr>
                </a:solidFill>
                <a:latin typeface="Trebuchet MS"/>
              </a:rPr>
              <a:t>(prestations sans </a:t>
            </a:r>
            <a:r>
              <a:rPr lang="fr-FR" dirty="0" err="1" smtClean="0">
                <a:solidFill>
                  <a:schemeClr val="accent6">
                    <a:lumMod val="50000"/>
                  </a:schemeClr>
                </a:solidFill>
                <a:latin typeface="Trebuchet MS"/>
              </a:rPr>
              <a:t>contre-partie</a:t>
            </a:r>
            <a:r>
              <a:rPr lang="fr-FR" dirty="0" smtClean="0">
                <a:solidFill>
                  <a:schemeClr val="accent6">
                    <a:lumMod val="50000"/>
                  </a:schemeClr>
                </a:solidFill>
                <a:latin typeface="Trebuchet MS"/>
              </a:rPr>
              <a:t>): transferts sociaux (cantines, subventions, transferts monétaires…)</a:t>
            </a:r>
            <a:endParaRPr lang="fr-FR" dirty="0">
              <a:solidFill>
                <a:schemeClr val="accent6">
                  <a:lumMod val="50000"/>
                </a:schemeClr>
              </a:solidFill>
              <a:latin typeface="Trebuchet MS"/>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6484" y="1630449"/>
            <a:ext cx="4803373" cy="1996207"/>
          </a:xfrm>
          <a:prstGeom prst="rect">
            <a:avLst/>
          </a:prstGeom>
        </p:spPr>
      </p:pic>
    </p:spTree>
    <p:extLst>
      <p:ext uri="{BB962C8B-B14F-4D97-AF65-F5344CB8AC3E}">
        <p14:creationId xmlns:p14="http://schemas.microsoft.com/office/powerpoint/2010/main" val="250592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childTnLst>
                          </p:cTn>
                        </p:par>
                        <p:par>
                          <p:cTn id="20" fill="hold">
                            <p:stCondLst>
                              <p:cond delay="2000"/>
                            </p:stCondLst>
                            <p:childTnLst>
                              <p:par>
                                <p:cTn id="21" presetID="5"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heckerboard(across)">
                                      <p:cBhvr>
                                        <p:cTn id="23" dur="500"/>
                                        <p:tgtEl>
                                          <p:spTgt spid="5"/>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wipe(left)">
                                      <p:cBhvr>
                                        <p:cTn id="27" dur="500"/>
                                        <p:tgtEl>
                                          <p:spTgt spid="26">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6">
                                            <p:txEl>
                                              <p:pRg st="1" end="1"/>
                                            </p:txEl>
                                          </p:spTgt>
                                        </p:tgtEl>
                                        <p:attrNameLst>
                                          <p:attrName>style.visibility</p:attrName>
                                        </p:attrNameLst>
                                      </p:cBhvr>
                                      <p:to>
                                        <p:strVal val="visible"/>
                                      </p:to>
                                    </p:set>
                                    <p:animEffect transition="in" filter="wipe(left)">
                                      <p:cBhvr>
                                        <p:cTn id="31" dur="500"/>
                                        <p:tgtEl>
                                          <p:spTgt spid="26">
                                            <p:txEl>
                                              <p:pRg st="1" end="1"/>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6">
                                            <p:txEl>
                                              <p:pRg st="2" end="2"/>
                                            </p:txEl>
                                          </p:spTgt>
                                        </p:tgtEl>
                                        <p:attrNameLst>
                                          <p:attrName>style.visibility</p:attrName>
                                        </p:attrNameLst>
                                      </p:cBhvr>
                                      <p:to>
                                        <p:strVal val="visible"/>
                                      </p:to>
                                    </p:set>
                                    <p:animEffect transition="in" filter="wipe(left)">
                                      <p:cBhvr>
                                        <p:cTn id="35"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43</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43</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Types de transferts</a:t>
            </a:r>
          </a:p>
        </p:txBody>
      </p:sp>
      <p:graphicFrame>
        <p:nvGraphicFramePr>
          <p:cNvPr id="11" name="Inhaltsplatzhalter 3"/>
          <p:cNvGraphicFramePr>
            <a:graphicFrameLocks noGrp="1"/>
          </p:cNvGraphicFramePr>
          <p:nvPr>
            <p:ph idx="1"/>
            <p:extLst>
              <p:ext uri="{D42A27DB-BD31-4B8C-83A1-F6EECF244321}">
                <p14:modId xmlns:p14="http://schemas.microsoft.com/office/powerpoint/2010/main" val="784113592"/>
              </p:ext>
            </p:extLst>
          </p:nvPr>
        </p:nvGraphicFramePr>
        <p:xfrm>
          <a:off x="188684" y="1306287"/>
          <a:ext cx="8719571" cy="47171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694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Graphic spid="11"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44</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44</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smtClean="0">
                <a:solidFill>
                  <a:srgbClr val="FFFFFF"/>
                </a:solidFill>
              </a:rPr>
              <a:t>Autonomisation des femmes</a:t>
            </a:r>
            <a:endParaRPr lang="fr-FR" sz="2800" b="1" cap="small" dirty="0">
              <a:solidFill>
                <a:srgbClr val="FFFFFF"/>
              </a:solidFill>
            </a:endParaRPr>
          </a:p>
        </p:txBody>
      </p:sp>
      <p:sp>
        <p:nvSpPr>
          <p:cNvPr id="11" name="Title 1">
            <a:extLst>
              <a:ext uri="{FF2B5EF4-FFF2-40B4-BE49-F238E27FC236}">
                <a16:creationId xmlns:a16="http://schemas.microsoft.com/office/drawing/2014/main" xmlns="" id="{195C6BF4-B1DC-D740-B36C-A876B73F6FA4}"/>
              </a:ext>
            </a:extLst>
          </p:cNvPr>
          <p:cNvSpPr>
            <a:spLocks noGrp="1"/>
          </p:cNvSpPr>
          <p:nvPr>
            <p:ph type="title"/>
          </p:nvPr>
        </p:nvSpPr>
        <p:spPr>
          <a:xfrm>
            <a:off x="314570" y="1193008"/>
            <a:ext cx="8550007" cy="1033461"/>
          </a:xfrm>
        </p:spPr>
        <p:txBody>
          <a:bodyPr>
            <a:normAutofit fontScale="90000"/>
          </a:bodyPr>
          <a:lstStyle/>
          <a:p>
            <a:pPr algn="l"/>
            <a:r>
              <a:rPr lang="fr-FR" dirty="0" smtClean="0"/>
              <a:t>Autonomisation des femmes et égalité des sexes</a:t>
            </a:r>
            <a:endParaRPr lang="fr-FR" dirty="0"/>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543175"/>
            <a:ext cx="9144000" cy="3143250"/>
          </a:xfrm>
          <a:prstGeom prst="rect">
            <a:avLst/>
          </a:prstGeom>
        </p:spPr>
      </p:pic>
    </p:spTree>
    <p:extLst>
      <p:ext uri="{BB962C8B-B14F-4D97-AF65-F5344CB8AC3E}">
        <p14:creationId xmlns:p14="http://schemas.microsoft.com/office/powerpoint/2010/main" val="196624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572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Situation sur l’autonomisation des femmes et égalité des sexes</a:t>
            </a:r>
          </a:p>
        </p:txBody>
      </p:sp>
      <p:sp>
        <p:nvSpPr>
          <p:cNvPr id="11" name="Content Placeholder 3">
            <a:extLst>
              <a:ext uri="{FF2B5EF4-FFF2-40B4-BE49-F238E27FC236}">
                <a16:creationId xmlns:a16="http://schemas.microsoft.com/office/drawing/2014/main" xmlns="" id="{F0A031A9-4F15-3D4A-9023-38565B4DA6D8}"/>
              </a:ext>
            </a:extLst>
          </p:cNvPr>
          <p:cNvSpPr>
            <a:spLocks noGrp="1"/>
          </p:cNvSpPr>
          <p:nvPr>
            <p:ph idx="1"/>
          </p:nvPr>
        </p:nvSpPr>
        <p:spPr>
          <a:xfrm>
            <a:off x="256490" y="1294695"/>
            <a:ext cx="7143003" cy="3776132"/>
          </a:xfrm>
        </p:spPr>
        <p:txBody>
          <a:bodyPr>
            <a:normAutofit lnSpcReduction="10000"/>
          </a:bodyPr>
          <a:lstStyle/>
          <a:p>
            <a:pPr>
              <a:lnSpc>
                <a:spcPct val="120000"/>
              </a:lnSpc>
            </a:pPr>
            <a:r>
              <a:rPr lang="fr-FR" sz="1800" dirty="0">
                <a:solidFill>
                  <a:schemeClr val="accent1">
                    <a:lumMod val="50000"/>
                  </a:schemeClr>
                </a:solidFill>
              </a:rPr>
              <a:t>Les </a:t>
            </a:r>
            <a:r>
              <a:rPr lang="fr-FR" sz="1800" b="1" dirty="0">
                <a:solidFill>
                  <a:schemeClr val="accent1">
                    <a:lumMod val="50000"/>
                  </a:schemeClr>
                </a:solidFill>
              </a:rPr>
              <a:t>inégalités fondées sur le genre </a:t>
            </a:r>
            <a:r>
              <a:rPr lang="fr-FR" sz="1800" dirty="0">
                <a:solidFill>
                  <a:schemeClr val="accent1">
                    <a:lumMod val="50000"/>
                  </a:schemeClr>
                </a:solidFill>
              </a:rPr>
              <a:t>ont un fort impact sur l’état nutritionnel de la population. L'égalité des sexes est essentielle pour garantir la sécurité alimentaire, la nutrition et chacun des objectifs de développement </a:t>
            </a:r>
            <a:r>
              <a:rPr lang="fr-FR" sz="1800" dirty="0" smtClean="0">
                <a:solidFill>
                  <a:schemeClr val="accent1">
                    <a:lumMod val="50000"/>
                  </a:schemeClr>
                </a:solidFill>
              </a:rPr>
              <a:t>durable</a:t>
            </a:r>
            <a:endParaRPr lang="fr-FR" sz="1500" dirty="0">
              <a:solidFill>
                <a:schemeClr val="accent1">
                  <a:lumMod val="50000"/>
                </a:schemeClr>
              </a:solidFill>
            </a:endParaRPr>
          </a:p>
          <a:p>
            <a:pPr>
              <a:lnSpc>
                <a:spcPct val="120000"/>
              </a:lnSpc>
            </a:pPr>
            <a:r>
              <a:rPr lang="fr-FR" sz="1800" dirty="0">
                <a:solidFill>
                  <a:schemeClr val="accent6">
                    <a:lumMod val="50000"/>
                  </a:schemeClr>
                </a:solidFill>
              </a:rPr>
              <a:t>Les </a:t>
            </a:r>
            <a:r>
              <a:rPr lang="fr-FR" sz="1800" dirty="0" smtClean="0">
                <a:solidFill>
                  <a:schemeClr val="accent6">
                    <a:lumMod val="50000"/>
                  </a:schemeClr>
                </a:solidFill>
              </a:rPr>
              <a:t>femmes </a:t>
            </a:r>
            <a:r>
              <a:rPr lang="fr-FR" sz="1800" dirty="0">
                <a:solidFill>
                  <a:schemeClr val="accent6">
                    <a:lumMod val="50000"/>
                  </a:schemeClr>
                </a:solidFill>
              </a:rPr>
              <a:t>en tant que </a:t>
            </a:r>
            <a:r>
              <a:rPr lang="fr-FR" sz="1800" b="1" dirty="0">
                <a:solidFill>
                  <a:schemeClr val="accent6">
                    <a:lumMod val="50000"/>
                  </a:schemeClr>
                </a:solidFill>
              </a:rPr>
              <a:t>productrices</a:t>
            </a:r>
            <a:r>
              <a:rPr lang="fr-FR" sz="1800" dirty="0">
                <a:solidFill>
                  <a:schemeClr val="accent6">
                    <a:lumMod val="50000"/>
                  </a:schemeClr>
                </a:solidFill>
              </a:rPr>
              <a:t>, doivent surmonter de plus grands obstacles pour accéder aux ressources productives, services, revenus,  technologies, marchés et sources de </a:t>
            </a:r>
            <a:r>
              <a:rPr lang="fr-FR" sz="1800" dirty="0" smtClean="0">
                <a:solidFill>
                  <a:schemeClr val="accent6">
                    <a:lumMod val="50000"/>
                  </a:schemeClr>
                </a:solidFill>
              </a:rPr>
              <a:t>financement</a:t>
            </a:r>
            <a:endParaRPr lang="fr-FR" sz="1800" dirty="0">
              <a:solidFill>
                <a:schemeClr val="accent6">
                  <a:lumMod val="50000"/>
                </a:schemeClr>
              </a:solidFill>
            </a:endParaRPr>
          </a:p>
          <a:p>
            <a:pPr>
              <a:lnSpc>
                <a:spcPct val="120000"/>
              </a:lnSpc>
            </a:pPr>
            <a:r>
              <a:rPr lang="fr-FR" sz="1800" dirty="0">
                <a:solidFill>
                  <a:schemeClr val="accent3">
                    <a:lumMod val="50000"/>
                  </a:schemeClr>
                </a:solidFill>
              </a:rPr>
              <a:t>De même, leur </a:t>
            </a:r>
            <a:r>
              <a:rPr lang="fr-FR" sz="1800" b="1" dirty="0">
                <a:solidFill>
                  <a:schemeClr val="accent3">
                    <a:lumMod val="50000"/>
                  </a:schemeClr>
                </a:solidFill>
              </a:rPr>
              <a:t>participation</a:t>
            </a:r>
            <a:r>
              <a:rPr lang="fr-FR" sz="1800" dirty="0">
                <a:solidFill>
                  <a:schemeClr val="accent3">
                    <a:lumMod val="50000"/>
                  </a:schemeClr>
                </a:solidFill>
              </a:rPr>
              <a:t> au sein des institutions pour la prise de décisions ou l’élaboration de politiques et programmes est mineure et leur charge de travail est supérieure. </a:t>
            </a:r>
          </a:p>
        </p:txBody>
      </p:sp>
      <p:sp>
        <p:nvSpPr>
          <p:cNvPr id="18" name="ZoneTexte 10">
            <a:extLst>
              <a:ext uri="{FF2B5EF4-FFF2-40B4-BE49-F238E27FC236}">
                <a16:creationId xmlns:a16="http://schemas.microsoft.com/office/drawing/2014/main" xmlns="" id="{1BBB4ED9-D1C5-A548-981F-602DF8E876FF}"/>
              </a:ext>
            </a:extLst>
          </p:cNvPr>
          <p:cNvSpPr txBox="1"/>
          <p:nvPr/>
        </p:nvSpPr>
        <p:spPr>
          <a:xfrm>
            <a:off x="7399493" y="1636184"/>
            <a:ext cx="1488017" cy="1815882"/>
          </a:xfrm>
          <a:prstGeom prst="rect">
            <a:avLst/>
          </a:prstGeom>
          <a:solidFill>
            <a:schemeClr val="accent6">
              <a:lumMod val="40000"/>
              <a:lumOff val="60000"/>
            </a:schemeClr>
          </a:solidFill>
        </p:spPr>
        <p:txBody>
          <a:bodyPr wrap="square" rtlCol="0">
            <a:spAutoFit/>
          </a:bodyPr>
          <a:lstStyle/>
          <a:p>
            <a:pPr algn="ctr" defTabSz="514350">
              <a:defRPr/>
            </a:pPr>
            <a:r>
              <a:rPr lang="fr-FR" sz="1600" b="1" dirty="0">
                <a:solidFill>
                  <a:schemeClr val="tx1">
                    <a:lumMod val="75000"/>
                  </a:schemeClr>
                </a:solidFill>
                <a:latin typeface="Calibri"/>
              </a:rPr>
              <a:t>Questions transversales</a:t>
            </a:r>
          </a:p>
          <a:p>
            <a:pPr algn="ctr" defTabSz="514350">
              <a:defRPr/>
            </a:pPr>
            <a:endParaRPr lang="fr-FR" sz="1600" dirty="0">
              <a:solidFill>
                <a:schemeClr val="tx1">
                  <a:lumMod val="75000"/>
                </a:schemeClr>
              </a:solidFill>
              <a:latin typeface="Calibri"/>
            </a:endParaRPr>
          </a:p>
          <a:p>
            <a:pPr algn="ctr" defTabSz="514350">
              <a:defRPr/>
            </a:pPr>
            <a:r>
              <a:rPr lang="fr-FR" sz="1600" dirty="0">
                <a:solidFill>
                  <a:schemeClr val="tx1">
                    <a:lumMod val="75000"/>
                  </a:schemeClr>
                </a:solidFill>
                <a:latin typeface="Calibri"/>
              </a:rPr>
              <a:t>Gouvernance, genre, équité, autonomisation des femmes</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28" y="4929444"/>
            <a:ext cx="7417182" cy="1297841"/>
          </a:xfrm>
          <a:prstGeom prst="rect">
            <a:avLst/>
          </a:prstGeom>
        </p:spPr>
      </p:pic>
    </p:spTree>
    <p:extLst>
      <p:ext uri="{BB962C8B-B14F-4D97-AF65-F5344CB8AC3E}">
        <p14:creationId xmlns:p14="http://schemas.microsoft.com/office/powerpoint/2010/main" val="235254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500"/>
                                        <p:tgtEl>
                                          <p:spTgt spid="3"/>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37747"/>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Pistes d’action sur l’autonomisation des femmes</a:t>
            </a:r>
          </a:p>
        </p:txBody>
      </p:sp>
      <p:sp>
        <p:nvSpPr>
          <p:cNvPr id="11" name="Content Placeholder 3">
            <a:extLst>
              <a:ext uri="{FF2B5EF4-FFF2-40B4-BE49-F238E27FC236}">
                <a16:creationId xmlns:a16="http://schemas.microsoft.com/office/drawing/2014/main" xmlns="" id="{F0A031A9-4F15-3D4A-9023-38565B4DA6D8}"/>
              </a:ext>
            </a:extLst>
          </p:cNvPr>
          <p:cNvSpPr>
            <a:spLocks noGrp="1"/>
          </p:cNvSpPr>
          <p:nvPr>
            <p:ph idx="1"/>
          </p:nvPr>
        </p:nvSpPr>
        <p:spPr>
          <a:xfrm>
            <a:off x="195943" y="1316871"/>
            <a:ext cx="6787470" cy="5136465"/>
          </a:xfrm>
        </p:spPr>
        <p:txBody>
          <a:bodyPr>
            <a:noAutofit/>
          </a:bodyPr>
          <a:lstStyle/>
          <a:p>
            <a:pPr>
              <a:spcAft>
                <a:spcPts val="0"/>
              </a:spcAft>
            </a:pPr>
            <a:r>
              <a:rPr lang="fr-FR" sz="1800" dirty="0">
                <a:solidFill>
                  <a:schemeClr val="accent1">
                    <a:lumMod val="50000"/>
                  </a:schemeClr>
                </a:solidFill>
              </a:rPr>
              <a:t>Tenir compte de la charge de travail des femmes lors des la conception des </a:t>
            </a:r>
            <a:r>
              <a:rPr lang="fr-FR" sz="1800" dirty="0" smtClean="0">
                <a:solidFill>
                  <a:schemeClr val="accent1">
                    <a:lumMod val="50000"/>
                  </a:schemeClr>
                </a:solidFill>
              </a:rPr>
              <a:t>interventions</a:t>
            </a:r>
            <a:endParaRPr lang="fr-FR" sz="1800" dirty="0">
              <a:solidFill>
                <a:schemeClr val="accent1">
                  <a:lumMod val="50000"/>
                </a:schemeClr>
              </a:solidFill>
            </a:endParaRPr>
          </a:p>
          <a:p>
            <a:pPr>
              <a:spcAft>
                <a:spcPts val="0"/>
              </a:spcAft>
            </a:pPr>
            <a:r>
              <a:rPr lang="fr-FR" sz="1800" dirty="0">
                <a:solidFill>
                  <a:schemeClr val="accent3">
                    <a:lumMod val="50000"/>
                  </a:schemeClr>
                </a:solidFill>
              </a:rPr>
              <a:t>Mettre en place des activités génératrices de revenus ciblant les femmes et ayant un impact sur la </a:t>
            </a:r>
            <a:r>
              <a:rPr lang="fr-FR" sz="1800" dirty="0" smtClean="0">
                <a:solidFill>
                  <a:schemeClr val="accent3">
                    <a:lumMod val="50000"/>
                  </a:schemeClr>
                </a:solidFill>
              </a:rPr>
              <a:t>nutrition</a:t>
            </a:r>
            <a:endParaRPr lang="fr-FR" sz="1800" dirty="0">
              <a:solidFill>
                <a:schemeClr val="accent3">
                  <a:lumMod val="50000"/>
                </a:schemeClr>
              </a:solidFill>
            </a:endParaRPr>
          </a:p>
          <a:p>
            <a:pPr>
              <a:spcAft>
                <a:spcPts val="0"/>
              </a:spcAft>
            </a:pPr>
            <a:r>
              <a:rPr lang="fr-FR" sz="1800" dirty="0">
                <a:solidFill>
                  <a:schemeClr val="accent6">
                    <a:lumMod val="50000"/>
                  </a:schemeClr>
                </a:solidFill>
              </a:rPr>
              <a:t>Promouvoir une gouvernance et une gestion responsables des ressources productives et naturelles qui reflètent les perspectives et les priorités des hommes et des femmes, tout en renforçant la participation des femmes au sein des institutions locales et leur faciliter ainsi l'accès à la prestation de </a:t>
            </a:r>
            <a:r>
              <a:rPr lang="fr-FR" sz="1800" dirty="0" smtClean="0">
                <a:solidFill>
                  <a:schemeClr val="accent6">
                    <a:lumMod val="50000"/>
                  </a:schemeClr>
                </a:solidFill>
              </a:rPr>
              <a:t>services</a:t>
            </a:r>
            <a:endParaRPr lang="fr-FR" sz="1800" dirty="0">
              <a:solidFill>
                <a:schemeClr val="accent6">
                  <a:lumMod val="50000"/>
                </a:schemeClr>
              </a:solidFill>
            </a:endParaRPr>
          </a:p>
          <a:p>
            <a:pPr>
              <a:spcAft>
                <a:spcPts val="0"/>
              </a:spcAft>
            </a:pPr>
            <a:r>
              <a:rPr lang="fr-FR" sz="1800" dirty="0">
                <a:solidFill>
                  <a:schemeClr val="accent4">
                    <a:lumMod val="75000"/>
                  </a:schemeClr>
                </a:solidFill>
              </a:rPr>
              <a:t>Utiliser l’analyse de données ventilées par sexe et par âge pour produire des preuves utiles à la planification des </a:t>
            </a:r>
            <a:r>
              <a:rPr lang="fr-FR" sz="1800" dirty="0" smtClean="0">
                <a:solidFill>
                  <a:schemeClr val="accent4">
                    <a:lumMod val="75000"/>
                  </a:schemeClr>
                </a:solidFill>
              </a:rPr>
              <a:t>politiques</a:t>
            </a:r>
            <a:endParaRPr lang="fr-FR" sz="1800" dirty="0">
              <a:solidFill>
                <a:schemeClr val="accent4">
                  <a:lumMod val="75000"/>
                </a:schemeClr>
              </a:solidFill>
            </a:endParaRPr>
          </a:p>
          <a:p>
            <a:pPr>
              <a:spcAft>
                <a:spcPts val="0"/>
              </a:spcAft>
            </a:pPr>
            <a:r>
              <a:rPr lang="fr-FR" sz="1800" dirty="0">
                <a:solidFill>
                  <a:schemeClr val="accent3">
                    <a:lumMod val="50000"/>
                  </a:schemeClr>
                </a:solidFill>
              </a:rPr>
              <a:t>Proposez des "coins d'allaitement" pendant la formation, pendant les heures de travail et pendant la </a:t>
            </a:r>
            <a:r>
              <a:rPr lang="fr-FR" sz="1800" dirty="0" smtClean="0">
                <a:solidFill>
                  <a:schemeClr val="accent3">
                    <a:lumMod val="50000"/>
                  </a:schemeClr>
                </a:solidFill>
              </a:rPr>
              <a:t>distribution</a:t>
            </a:r>
            <a:endParaRPr lang="fr-FR" sz="1800" dirty="0">
              <a:solidFill>
                <a:schemeClr val="accent3">
                  <a:lumMod val="50000"/>
                </a:schemeClr>
              </a:solidFill>
            </a:endParaRPr>
          </a:p>
          <a:p>
            <a:pPr>
              <a:spcAft>
                <a:spcPts val="0"/>
              </a:spcAft>
            </a:pPr>
            <a:r>
              <a:rPr lang="fr-FR" sz="1800" dirty="0"/>
              <a:t>Prendre en compte les mesures spécifiques de "sécurité" pour les femmes </a:t>
            </a:r>
          </a:p>
        </p:txBody>
      </p:sp>
      <p:sp>
        <p:nvSpPr>
          <p:cNvPr id="18" name="ZoneTexte 10">
            <a:extLst>
              <a:ext uri="{FF2B5EF4-FFF2-40B4-BE49-F238E27FC236}">
                <a16:creationId xmlns:a16="http://schemas.microsoft.com/office/drawing/2014/main" xmlns="" id="{1BBB4ED9-D1C5-A548-981F-602DF8E876FF}"/>
              </a:ext>
            </a:extLst>
          </p:cNvPr>
          <p:cNvSpPr txBox="1"/>
          <p:nvPr/>
        </p:nvSpPr>
        <p:spPr>
          <a:xfrm>
            <a:off x="7217321" y="1357678"/>
            <a:ext cx="1592849" cy="1815882"/>
          </a:xfrm>
          <a:prstGeom prst="rect">
            <a:avLst/>
          </a:prstGeom>
          <a:solidFill>
            <a:schemeClr val="accent4">
              <a:lumMod val="20000"/>
              <a:lumOff val="80000"/>
            </a:schemeClr>
          </a:solidFill>
        </p:spPr>
        <p:txBody>
          <a:bodyPr wrap="square" rtlCol="0">
            <a:spAutoFit/>
          </a:bodyPr>
          <a:lstStyle/>
          <a:p>
            <a:pPr algn="ctr" defTabSz="514350">
              <a:defRPr/>
            </a:pPr>
            <a:r>
              <a:rPr lang="fr-FR" sz="1600" b="1" dirty="0">
                <a:solidFill>
                  <a:schemeClr val="tx1">
                    <a:lumMod val="75000"/>
                  </a:schemeClr>
                </a:solidFill>
                <a:latin typeface="Calibri"/>
              </a:rPr>
              <a:t>Questions transversales</a:t>
            </a:r>
          </a:p>
          <a:p>
            <a:pPr algn="ctr" defTabSz="514350">
              <a:defRPr/>
            </a:pPr>
            <a:endParaRPr lang="fr-FR" sz="1600" dirty="0">
              <a:solidFill>
                <a:schemeClr val="tx1">
                  <a:lumMod val="75000"/>
                </a:schemeClr>
              </a:solidFill>
              <a:latin typeface="Calibri"/>
            </a:endParaRPr>
          </a:p>
          <a:p>
            <a:pPr algn="ctr" defTabSz="514350">
              <a:defRPr/>
            </a:pPr>
            <a:r>
              <a:rPr lang="fr-FR" sz="1600" dirty="0">
                <a:solidFill>
                  <a:schemeClr val="tx1">
                    <a:lumMod val="75000"/>
                  </a:schemeClr>
                </a:solidFill>
                <a:latin typeface="Calibri"/>
              </a:rPr>
              <a:t>Gouvernance, genre, équité, autonomisation des femmes</a:t>
            </a:r>
          </a:p>
        </p:txBody>
      </p:sp>
    </p:spTree>
    <p:extLst>
      <p:ext uri="{BB962C8B-B14F-4D97-AF65-F5344CB8AC3E}">
        <p14:creationId xmlns:p14="http://schemas.microsoft.com/office/powerpoint/2010/main" val="174951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left)">
                                      <p:cBhvr>
                                        <p:cTn id="16" dur="500"/>
                                        <p:tgtEl>
                                          <p:spTgt spid="11">
                                            <p:txEl>
                                              <p:pRg st="0" end="0"/>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par>
                                <p:cTn id="20" presetID="22" presetClass="entr" presetSubtype="8" fill="hold"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wipe(left)">
                                      <p:cBhvr>
                                        <p:cTn id="22" dur="500"/>
                                        <p:tgtEl>
                                          <p:spTgt spid="11">
                                            <p:txEl>
                                              <p:pRg st="2" end="2"/>
                                            </p:txEl>
                                          </p:spTgt>
                                        </p:tgtEl>
                                      </p:cBhvr>
                                    </p:animEffect>
                                  </p:childTnLst>
                                </p:cTn>
                              </p:par>
                              <p:par>
                                <p:cTn id="23" presetID="22" presetClass="entr" presetSubtype="8" fill="hold"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wipe(left)">
                                      <p:cBhvr>
                                        <p:cTn id="25" dur="500"/>
                                        <p:tgtEl>
                                          <p:spTgt spid="11">
                                            <p:txEl>
                                              <p:pRg st="3" end="3"/>
                                            </p:txEl>
                                          </p:spTgt>
                                        </p:tgtEl>
                                      </p:cBhvr>
                                    </p:animEffect>
                                  </p:childTnLst>
                                </p:cTn>
                              </p:par>
                              <p:par>
                                <p:cTn id="26" presetID="22" presetClass="entr" presetSubtype="8" fill="hold" nodeType="withEffect">
                                  <p:stCondLst>
                                    <p:cond delay="0"/>
                                  </p:stCondLst>
                                  <p:childTnLst>
                                    <p:set>
                                      <p:cBhvr>
                                        <p:cTn id="27" dur="1" fill="hold">
                                          <p:stCondLst>
                                            <p:cond delay="0"/>
                                          </p:stCondLst>
                                        </p:cTn>
                                        <p:tgtEl>
                                          <p:spTgt spid="11">
                                            <p:txEl>
                                              <p:pRg st="4" end="4"/>
                                            </p:txEl>
                                          </p:spTgt>
                                        </p:tgtEl>
                                        <p:attrNameLst>
                                          <p:attrName>style.visibility</p:attrName>
                                        </p:attrNameLst>
                                      </p:cBhvr>
                                      <p:to>
                                        <p:strVal val="visible"/>
                                      </p:to>
                                    </p:set>
                                    <p:animEffect transition="in" filter="wipe(left)">
                                      <p:cBhvr>
                                        <p:cTn id="28" dur="500"/>
                                        <p:tgtEl>
                                          <p:spTgt spid="11">
                                            <p:txEl>
                                              <p:pRg st="4" end="4"/>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animEffect transition="in" filter="wipe(left)">
                                      <p:cBhvr>
                                        <p:cTn id="31" dur="500"/>
                                        <p:tgtEl>
                                          <p:spTgt spid="1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Points clés </a:t>
            </a:r>
          </a:p>
        </p:txBody>
      </p:sp>
      <p:sp>
        <p:nvSpPr>
          <p:cNvPr id="11" name="Content Placeholder 2"/>
          <p:cNvSpPr>
            <a:spLocks noGrp="1"/>
          </p:cNvSpPr>
          <p:nvPr>
            <p:ph idx="1"/>
          </p:nvPr>
        </p:nvSpPr>
        <p:spPr>
          <a:xfrm>
            <a:off x="177799" y="1232236"/>
            <a:ext cx="8704943" cy="4882813"/>
          </a:xfrm>
        </p:spPr>
        <p:txBody>
          <a:bodyPr>
            <a:noAutofit/>
          </a:bodyPr>
          <a:lstStyle/>
          <a:p>
            <a:pPr marL="0" indent="0">
              <a:buNone/>
            </a:pPr>
            <a:r>
              <a:rPr lang="fr-FR" sz="2200" dirty="0">
                <a:solidFill>
                  <a:schemeClr val="accent1">
                    <a:lumMod val="50000"/>
                  </a:schemeClr>
                </a:solidFill>
              </a:rPr>
              <a:t>Les programmes sensibles à la nutrition se déroulent dans des secteurs complémentaires de la nutrition à travers </a:t>
            </a:r>
            <a:r>
              <a:rPr lang="fr-FR" sz="2200" dirty="0" smtClean="0">
                <a:solidFill>
                  <a:schemeClr val="accent1">
                    <a:lumMod val="50000"/>
                  </a:schemeClr>
                </a:solidFill>
              </a:rPr>
              <a:t>des approches </a:t>
            </a:r>
            <a:r>
              <a:rPr lang="fr-FR" sz="2200" dirty="0">
                <a:solidFill>
                  <a:schemeClr val="accent1">
                    <a:lumMod val="50000"/>
                  </a:schemeClr>
                </a:solidFill>
              </a:rPr>
              <a:t>multisectorielles, et sont conçus pour traiter les déterminants sous-jacents et fondamentaux de la </a:t>
            </a:r>
            <a:r>
              <a:rPr lang="fr-FR" sz="2200" dirty="0" smtClean="0">
                <a:solidFill>
                  <a:schemeClr val="accent1">
                    <a:lumMod val="50000"/>
                  </a:schemeClr>
                </a:solidFill>
              </a:rPr>
              <a:t>malnutrition.</a:t>
            </a:r>
            <a:endParaRPr lang="x-none" sz="2200" dirty="0">
              <a:solidFill>
                <a:schemeClr val="accent1">
                  <a:lumMod val="50000"/>
                </a:schemeClr>
              </a:solidFill>
            </a:endParaRPr>
          </a:p>
          <a:p>
            <a:pPr marL="0" indent="0">
              <a:buNone/>
            </a:pPr>
            <a:r>
              <a:rPr lang="fr-FR" sz="2200" dirty="0"/>
              <a:t>Les liens entre la maladie et la malnutrition peuvent être résumé par </a:t>
            </a:r>
            <a:r>
              <a:rPr lang="fr-FR" sz="2200" dirty="0" smtClean="0"/>
              <a:t>3 aspects</a:t>
            </a:r>
            <a:r>
              <a:rPr lang="fr-FR" sz="2200" dirty="0"/>
              <a:t> : </a:t>
            </a:r>
            <a:endParaRPr lang="x-none" sz="2200" dirty="0"/>
          </a:p>
          <a:p>
            <a:pPr lvl="0"/>
            <a:r>
              <a:rPr lang="fr-FR" sz="2200" b="1" dirty="0">
                <a:solidFill>
                  <a:schemeClr val="accent6">
                    <a:lumMod val="50000"/>
                  </a:schemeClr>
                </a:solidFill>
              </a:rPr>
              <a:t>Les infections et leur impact sur la nutrition</a:t>
            </a:r>
            <a:r>
              <a:rPr lang="fr-FR" sz="2200" dirty="0">
                <a:solidFill>
                  <a:schemeClr val="accent6">
                    <a:lumMod val="50000"/>
                  </a:schemeClr>
                </a:solidFill>
              </a:rPr>
              <a:t> : le cercle vicieux entre infection et malnutrition. </a:t>
            </a:r>
            <a:endParaRPr lang="fr-FR" sz="2200" dirty="0" smtClean="0">
              <a:solidFill>
                <a:schemeClr val="accent6">
                  <a:lumMod val="50000"/>
                </a:schemeClr>
              </a:solidFill>
            </a:endParaRPr>
          </a:p>
          <a:p>
            <a:pPr lvl="0"/>
            <a:r>
              <a:rPr lang="fr-FR" sz="2200" b="1" dirty="0" smtClean="0">
                <a:solidFill>
                  <a:schemeClr val="accent1">
                    <a:lumMod val="75000"/>
                  </a:schemeClr>
                </a:solidFill>
              </a:rPr>
              <a:t>La </a:t>
            </a:r>
            <a:r>
              <a:rPr lang="fr-FR" sz="2200" b="1" dirty="0">
                <a:solidFill>
                  <a:schemeClr val="accent1">
                    <a:lumMod val="75000"/>
                  </a:schemeClr>
                </a:solidFill>
              </a:rPr>
              <a:t>santé et la nutrition pendant la période de </a:t>
            </a:r>
            <a:r>
              <a:rPr lang="fr-FR" sz="2200" b="1" dirty="0" smtClean="0">
                <a:solidFill>
                  <a:schemeClr val="accent1">
                    <a:lumMod val="75000"/>
                  </a:schemeClr>
                </a:solidFill>
              </a:rPr>
              <a:t>1 000 </a:t>
            </a:r>
            <a:r>
              <a:rPr lang="fr-FR" sz="2200" b="1" dirty="0">
                <a:solidFill>
                  <a:schemeClr val="accent1">
                    <a:lumMod val="75000"/>
                  </a:schemeClr>
                </a:solidFill>
              </a:rPr>
              <a:t>jours </a:t>
            </a:r>
            <a:r>
              <a:rPr lang="fr-FR" sz="2200" dirty="0">
                <a:solidFill>
                  <a:schemeClr val="accent1">
                    <a:lumMod val="75000"/>
                  </a:schemeClr>
                </a:solidFill>
              </a:rPr>
              <a:t>: le cycle intergénérationnel de la malnutrition.</a:t>
            </a:r>
            <a:endParaRPr lang="x-none" sz="2200" dirty="0">
              <a:solidFill>
                <a:schemeClr val="accent1">
                  <a:lumMod val="75000"/>
                </a:schemeClr>
              </a:solidFill>
            </a:endParaRPr>
          </a:p>
          <a:p>
            <a:pPr lvl="0"/>
            <a:r>
              <a:rPr lang="fr-FR" sz="2200" b="1" dirty="0">
                <a:solidFill>
                  <a:schemeClr val="accent2">
                    <a:lumMod val="50000"/>
                  </a:schemeClr>
                </a:solidFill>
              </a:rPr>
              <a:t>Les politiques et stratégies, le cadre institutionnel et le financement du système sanitaire</a:t>
            </a:r>
            <a:r>
              <a:rPr lang="fr-FR" sz="2200" dirty="0">
                <a:solidFill>
                  <a:schemeClr val="accent2">
                    <a:lumMod val="50000"/>
                  </a:schemeClr>
                </a:solidFill>
              </a:rPr>
              <a:t> déterminent la qualité des soins de santé, leur efficacité et l'accès de la </a:t>
            </a:r>
            <a:r>
              <a:rPr lang="fr-FR" sz="2200" dirty="0" smtClean="0">
                <a:solidFill>
                  <a:schemeClr val="accent2">
                    <a:lumMod val="50000"/>
                  </a:schemeClr>
                </a:solidFill>
              </a:rPr>
              <a:t>population</a:t>
            </a:r>
            <a:endParaRPr lang="x-none" sz="2200" dirty="0">
              <a:solidFill>
                <a:schemeClr val="accent2">
                  <a:lumMod val="50000"/>
                </a:schemeClr>
              </a:solidFill>
            </a:endParaRPr>
          </a:p>
        </p:txBody>
      </p:sp>
    </p:spTree>
    <p:extLst>
      <p:ext uri="{BB962C8B-B14F-4D97-AF65-F5344CB8AC3E}">
        <p14:creationId xmlns:p14="http://schemas.microsoft.com/office/powerpoint/2010/main" val="154019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wipe(left)">
                                      <p:cBhvr>
                                        <p:cTn id="3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48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48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Points clés </a:t>
            </a:r>
          </a:p>
        </p:txBody>
      </p:sp>
      <p:sp>
        <p:nvSpPr>
          <p:cNvPr id="3" name="Rectangle 2"/>
          <p:cNvSpPr/>
          <p:nvPr/>
        </p:nvSpPr>
        <p:spPr>
          <a:xfrm>
            <a:off x="291116" y="1243899"/>
            <a:ext cx="8718740" cy="5262979"/>
          </a:xfrm>
          <a:prstGeom prst="rect">
            <a:avLst/>
          </a:prstGeom>
        </p:spPr>
        <p:txBody>
          <a:bodyPr wrap="square">
            <a:spAutoFit/>
          </a:bodyPr>
          <a:lstStyle/>
          <a:p>
            <a:r>
              <a:rPr lang="fr-FR" sz="2400" b="1" dirty="0">
                <a:solidFill>
                  <a:schemeClr val="accent6">
                    <a:lumMod val="50000"/>
                  </a:schemeClr>
                </a:solidFill>
              </a:rPr>
              <a:t>L’amélioration des conditions d’assainissement et l’accès à l’eau</a:t>
            </a:r>
            <a:r>
              <a:rPr lang="fr-FR" sz="2400" dirty="0">
                <a:solidFill>
                  <a:schemeClr val="accent6">
                    <a:lumMod val="50000"/>
                  </a:schemeClr>
                </a:solidFill>
              </a:rPr>
              <a:t> préviennent la morbidité (maladies transmissibles) et </a:t>
            </a:r>
            <a:r>
              <a:rPr lang="fr-FR" sz="2400" dirty="0" smtClean="0">
                <a:solidFill>
                  <a:schemeClr val="accent6">
                    <a:lumMod val="50000"/>
                  </a:schemeClr>
                </a:solidFill>
              </a:rPr>
              <a:t>par conséquent </a:t>
            </a:r>
            <a:r>
              <a:rPr lang="fr-FR" sz="2400" dirty="0">
                <a:solidFill>
                  <a:schemeClr val="accent6">
                    <a:lumMod val="50000"/>
                  </a:schemeClr>
                </a:solidFill>
              </a:rPr>
              <a:t>la malnutrition. </a:t>
            </a:r>
            <a:endParaRPr lang="x-none" sz="2400" dirty="0">
              <a:solidFill>
                <a:schemeClr val="accent6">
                  <a:lumMod val="50000"/>
                </a:schemeClr>
              </a:solidFill>
            </a:endParaRPr>
          </a:p>
          <a:p>
            <a:endParaRPr lang="fr-FR" sz="1400" dirty="0" smtClean="0"/>
          </a:p>
          <a:p>
            <a:r>
              <a:rPr lang="fr-FR" sz="2400" dirty="0" smtClean="0">
                <a:solidFill>
                  <a:schemeClr val="accent1">
                    <a:lumMod val="50000"/>
                  </a:schemeClr>
                </a:solidFill>
              </a:rPr>
              <a:t>Un </a:t>
            </a:r>
            <a:r>
              <a:rPr lang="fr-FR" sz="2400" dirty="0">
                <a:solidFill>
                  <a:schemeClr val="accent1">
                    <a:lumMod val="50000"/>
                  </a:schemeClr>
                </a:solidFill>
              </a:rPr>
              <a:t>système alimentaire est la façon dont les hommes s’organisent dans l’espace et dans le temps pour obtenir et consommer leur nourriture. </a:t>
            </a:r>
            <a:r>
              <a:rPr lang="x-none" sz="2400" b="1" dirty="0">
                <a:solidFill>
                  <a:schemeClr val="accent1">
                    <a:lumMod val="50000"/>
                  </a:schemeClr>
                </a:solidFill>
              </a:rPr>
              <a:t>En concentrant </a:t>
            </a:r>
            <a:r>
              <a:rPr lang="fr-FR" sz="2400" b="1" dirty="0">
                <a:solidFill>
                  <a:schemeClr val="accent1">
                    <a:lumMod val="50000"/>
                  </a:schemeClr>
                </a:solidFill>
              </a:rPr>
              <a:t>des</a:t>
            </a:r>
            <a:r>
              <a:rPr lang="x-none" sz="2400" b="1" dirty="0">
                <a:solidFill>
                  <a:schemeClr val="accent1">
                    <a:lumMod val="50000"/>
                  </a:schemeClr>
                </a:solidFill>
              </a:rPr>
              <a:t> efforts sur </a:t>
            </a:r>
            <a:r>
              <a:rPr lang="fr-FR" sz="2400" dirty="0">
                <a:solidFill>
                  <a:schemeClr val="accent1">
                    <a:lumMod val="50000"/>
                  </a:schemeClr>
                </a:solidFill>
              </a:rPr>
              <a:t>la</a:t>
            </a:r>
            <a:r>
              <a:rPr lang="x-none" sz="2400" dirty="0">
                <a:solidFill>
                  <a:schemeClr val="accent1">
                    <a:lumMod val="50000"/>
                  </a:schemeClr>
                </a:solidFill>
              </a:rPr>
              <a:t> façon de produire, de récolter, de stocker, de transporter, de transformer et de distribuer les aliments, c'est-à-dire sur </a:t>
            </a:r>
            <a:r>
              <a:rPr lang="x-none" sz="2400" b="1" dirty="0">
                <a:solidFill>
                  <a:schemeClr val="accent1">
                    <a:lumMod val="50000"/>
                  </a:schemeClr>
                </a:solidFill>
              </a:rPr>
              <a:t>les systèmes alimentaires</a:t>
            </a:r>
            <a:r>
              <a:rPr lang="x-none" sz="2400" dirty="0">
                <a:solidFill>
                  <a:schemeClr val="accent1">
                    <a:lumMod val="50000"/>
                  </a:schemeClr>
                </a:solidFill>
              </a:rPr>
              <a:t>, </a:t>
            </a:r>
            <a:r>
              <a:rPr lang="fr-FR" sz="2400" dirty="0">
                <a:solidFill>
                  <a:schemeClr val="accent1">
                    <a:lumMod val="50000"/>
                  </a:schemeClr>
                </a:solidFill>
              </a:rPr>
              <a:t>on peut </a:t>
            </a:r>
            <a:r>
              <a:rPr lang="x-none" sz="2400" dirty="0">
                <a:solidFill>
                  <a:schemeClr val="accent1">
                    <a:lumMod val="50000"/>
                  </a:schemeClr>
                </a:solidFill>
              </a:rPr>
              <a:t>améliorer </a:t>
            </a:r>
            <a:r>
              <a:rPr lang="fr-FR" sz="2400" dirty="0">
                <a:solidFill>
                  <a:schemeClr val="accent1">
                    <a:lumMod val="50000"/>
                  </a:schemeClr>
                </a:solidFill>
              </a:rPr>
              <a:t>l’</a:t>
            </a:r>
            <a:r>
              <a:rPr lang="x-none" sz="2400" dirty="0">
                <a:solidFill>
                  <a:schemeClr val="accent1">
                    <a:lumMod val="50000"/>
                  </a:schemeClr>
                </a:solidFill>
              </a:rPr>
              <a:t>alimentation</a:t>
            </a:r>
            <a:r>
              <a:rPr lang="fr-FR" sz="2400" dirty="0">
                <a:solidFill>
                  <a:schemeClr val="accent1">
                    <a:lumMod val="50000"/>
                  </a:schemeClr>
                </a:solidFill>
              </a:rPr>
              <a:t> </a:t>
            </a:r>
            <a:r>
              <a:rPr lang="fr-FR" sz="2400" dirty="0" smtClean="0">
                <a:solidFill>
                  <a:schemeClr val="accent1">
                    <a:lumMod val="50000"/>
                  </a:schemeClr>
                </a:solidFill>
              </a:rPr>
              <a:t>et </a:t>
            </a:r>
            <a:r>
              <a:rPr lang="fr-FR" sz="2400" dirty="0">
                <a:solidFill>
                  <a:schemeClr val="accent1">
                    <a:lumMod val="50000"/>
                  </a:schemeClr>
                </a:solidFill>
              </a:rPr>
              <a:t>par </a:t>
            </a:r>
            <a:r>
              <a:rPr lang="fr-FR" sz="2400" dirty="0" smtClean="0">
                <a:solidFill>
                  <a:schemeClr val="accent1">
                    <a:lumMod val="50000"/>
                  </a:schemeClr>
                </a:solidFill>
              </a:rPr>
              <a:t>conséquent la </a:t>
            </a:r>
            <a:r>
              <a:rPr lang="fr-FR" sz="2400" dirty="0">
                <a:solidFill>
                  <a:schemeClr val="accent1">
                    <a:lumMod val="50000"/>
                  </a:schemeClr>
                </a:solidFill>
              </a:rPr>
              <a:t>nutrition et la </a:t>
            </a:r>
            <a:r>
              <a:rPr lang="x-none" sz="2400" dirty="0">
                <a:solidFill>
                  <a:schemeClr val="accent1">
                    <a:lumMod val="50000"/>
                  </a:schemeClr>
                </a:solidFill>
              </a:rPr>
              <a:t>santé.</a:t>
            </a:r>
            <a:r>
              <a:rPr lang="fr-FR" sz="2400" dirty="0">
                <a:solidFill>
                  <a:schemeClr val="accent1">
                    <a:lumMod val="50000"/>
                  </a:schemeClr>
                </a:solidFill>
              </a:rPr>
              <a:t> Cependant, les systèmes alimentaires d’aujourd’hui ne sont pas axés sur la nutrition et il y a encore des choix politiques à opérer dans plusieurs domaines</a:t>
            </a:r>
          </a:p>
        </p:txBody>
      </p:sp>
    </p:spTree>
    <p:extLst>
      <p:ext uri="{BB962C8B-B14F-4D97-AF65-F5344CB8AC3E}">
        <p14:creationId xmlns:p14="http://schemas.microsoft.com/office/powerpoint/2010/main" val="287401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left)">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rme 2">
            <a:extLst>
              <a:ext uri="{FF2B5EF4-FFF2-40B4-BE49-F238E27FC236}">
                <a16:creationId xmlns:a16="http://schemas.microsoft.com/office/drawing/2014/main" xmlns="" id="{90782D16-951F-410C-A02A-6632C86469E3}"/>
              </a:ext>
            </a:extLst>
          </p:cNvPr>
          <p:cNvSpPr>
            <a:spLocks/>
          </p:cNvSpPr>
          <p:nvPr/>
        </p:nvSpPr>
        <p:spPr bwMode="auto">
          <a:xfrm>
            <a:off x="179512" y="1556791"/>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Wa fonda goy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aran</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kam</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ka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ga</a:t>
            </a:r>
            <a:r>
              <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rPr>
              <a:t> aï </a:t>
            </a:r>
            <a:r>
              <a:rPr lang="fr-CA" sz="4000" b="1" dirty="0" err="1">
                <a:ln w="0"/>
                <a:solidFill>
                  <a:srgbClr val="0081AE">
                    <a:lumMod val="50000"/>
                  </a:srgbClr>
                </a:solidFill>
                <a:effectLst>
                  <a:outerShdw blurRad="38100" dist="19050" dir="2700000" algn="tl" rotWithShape="0">
                    <a:srgbClr val="575757">
                      <a:alpha val="40000"/>
                    </a:srgbClr>
                  </a:outerShdw>
                </a:effectLst>
                <a:latin typeface="Calibri" pitchFamily="34" charset="0"/>
              </a:rPr>
              <a:t>hangane</a:t>
            </a:r>
            <a:endParaRPr lang="fr-CA" sz="4000" b="1" dirty="0">
              <a:ln w="0"/>
              <a:solidFill>
                <a:srgbClr val="0081AE">
                  <a:lumMod val="50000"/>
                </a:srgbClr>
              </a:solidFill>
              <a:effectLst>
                <a:outerShdw blurRad="38100" dist="19050" dir="2700000" algn="tl" rotWithShape="0">
                  <a:srgbClr val="575757">
                    <a:alpha val="40000"/>
                  </a:srgbClr>
                </a:outerShdw>
              </a:effectLst>
              <a:latin typeface="Calibri" pitchFamily="34" charset="0"/>
            </a:endParaRPr>
          </a:p>
        </p:txBody>
      </p:sp>
      <p:sp>
        <p:nvSpPr>
          <p:cNvPr id="12" name="Forme 2">
            <a:extLst>
              <a:ext uri="{FF2B5EF4-FFF2-40B4-BE49-F238E27FC236}">
                <a16:creationId xmlns:a16="http://schemas.microsoft.com/office/drawing/2014/main" xmlns="" id="{2C45361A-595A-42DA-969E-9D5AB3B48A59}"/>
              </a:ext>
            </a:extLst>
          </p:cNvPr>
          <p:cNvSpPr>
            <a:spLocks/>
          </p:cNvSpPr>
          <p:nvPr/>
        </p:nvSpPr>
        <p:spPr bwMode="auto">
          <a:xfrm>
            <a:off x="184583" y="2204863"/>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sv-SE"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rPr>
              <a:t>Na gode da kou ka bani hankalin kou</a:t>
            </a:r>
            <a:endParaRPr lang="fr-CA" sz="4000" b="1" dirty="0">
              <a:ln w="0"/>
              <a:solidFill>
                <a:srgbClr val="DADC4B">
                  <a:lumMod val="75000"/>
                </a:srgbClr>
              </a:solidFill>
              <a:effectLst>
                <a:outerShdw blurRad="38100" dist="19050" dir="2700000" algn="tl" rotWithShape="0">
                  <a:srgbClr val="575757">
                    <a:alpha val="40000"/>
                  </a:srgbClr>
                </a:outerShdw>
              </a:effectLst>
              <a:latin typeface="Calibri" pitchFamily="34" charset="0"/>
            </a:endParaRPr>
          </a:p>
        </p:txBody>
      </p:sp>
      <p:sp>
        <p:nvSpPr>
          <p:cNvPr id="13" name="Forme 2">
            <a:extLst>
              <a:ext uri="{FF2B5EF4-FFF2-40B4-BE49-F238E27FC236}">
                <a16:creationId xmlns:a16="http://schemas.microsoft.com/office/drawing/2014/main" xmlns="" id="{1B4F30C4-0278-4E91-930A-109066B3E455}"/>
              </a:ext>
            </a:extLst>
          </p:cNvPr>
          <p:cNvSpPr>
            <a:spLocks/>
          </p:cNvSpPr>
          <p:nvPr/>
        </p:nvSpPr>
        <p:spPr bwMode="auto">
          <a:xfrm>
            <a:off x="184822" y="2852935"/>
            <a:ext cx="8784976" cy="936105"/>
          </a:xfrm>
          <a:prstGeom prst="rect">
            <a:avLst/>
          </a:prstGeom>
          <a:noFill/>
          <a:ln w="9525">
            <a:noFill/>
            <a:miter lim="800000"/>
            <a:headEnd/>
            <a:tailEnd/>
          </a:ln>
        </p:spPr>
        <p:txBody>
          <a:bodyPr/>
          <a:lstStyle/>
          <a:p>
            <a:pPr algn="ctr" fontAlgn="base">
              <a:spcBef>
                <a:spcPct val="20000"/>
              </a:spcBef>
              <a:spcAft>
                <a:spcPct val="0"/>
              </a:spcAft>
              <a:buClr>
                <a:srgbClr val="0BD0D9"/>
              </a:buClr>
              <a:buSzPct val="95000"/>
              <a:buFont typeface="Wingdings 2" pitchFamily="18" charset="2"/>
              <a:buNone/>
              <a:defRPr/>
            </a:pPr>
            <a:r>
              <a:rPr lang="fr-CA" sz="4000" b="1" dirty="0">
                <a:ln w="0"/>
                <a:solidFill>
                  <a:srgbClr val="0081AE">
                    <a:lumMod val="75000"/>
                  </a:srgbClr>
                </a:solidFill>
                <a:effectLst>
                  <a:outerShdw blurRad="38100" dist="19050" dir="2700000" algn="tl" rotWithShape="0">
                    <a:srgbClr val="575757">
                      <a:alpha val="40000"/>
                    </a:srgbClr>
                  </a:outerShdw>
                </a:effectLst>
                <a:latin typeface="Calibri" pitchFamily="34" charset="0"/>
              </a:rPr>
              <a:t>Merci de votre attention</a:t>
            </a:r>
          </a:p>
        </p:txBody>
      </p:sp>
      <p:grpSp>
        <p:nvGrpSpPr>
          <p:cNvPr id="14" name="Groupe 13"/>
          <p:cNvGrpSpPr/>
          <p:nvPr/>
        </p:nvGrpSpPr>
        <p:grpSpPr>
          <a:xfrm>
            <a:off x="6983413" y="0"/>
            <a:ext cx="2160587" cy="720725"/>
            <a:chOff x="6983413" y="0"/>
            <a:chExt cx="2190482" cy="720725"/>
          </a:xfrm>
        </p:grpSpPr>
        <p:grpSp>
          <p:nvGrpSpPr>
            <p:cNvPr id="15" name="Group 4"/>
            <p:cNvGrpSpPr>
              <a:grpSpLocks noChangeAspect="1"/>
            </p:cNvGrpSpPr>
            <p:nvPr/>
          </p:nvGrpSpPr>
          <p:grpSpPr bwMode="auto">
            <a:xfrm>
              <a:off x="6983413" y="0"/>
              <a:ext cx="2160587" cy="720725"/>
              <a:chOff x="4399" y="0"/>
              <a:chExt cx="1361" cy="454"/>
            </a:xfrm>
          </p:grpSpPr>
          <p:sp>
            <p:nvSpPr>
              <p:cNvPr id="17"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b="1">
                  <a:solidFill>
                    <a:srgbClr val="575757"/>
                  </a:solidFill>
                </a:endParaRPr>
              </a:p>
            </p:txBody>
          </p:sp>
          <p:pic>
            <p:nvPicPr>
              <p:cNvPr id="1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7312" y="4076936"/>
            <a:ext cx="4277176" cy="2016224"/>
          </a:xfrm>
          <a:prstGeom prst="rect">
            <a:avLst/>
          </a:prstGeom>
        </p:spPr>
      </p:pic>
    </p:spTree>
    <p:extLst>
      <p:ext uri="{BB962C8B-B14F-4D97-AF65-F5344CB8AC3E}">
        <p14:creationId xmlns:p14="http://schemas.microsoft.com/office/powerpoint/2010/main" val="2391018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0-#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5</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5</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0471"/>
            <a:ext cx="4787677" cy="830997"/>
          </a:xfrm>
          <a:prstGeom prst="rect">
            <a:avLst/>
          </a:prstGeom>
          <a:noFill/>
        </p:spPr>
        <p:txBody>
          <a:bodyPr wrap="square" rtlCol="0">
            <a:spAutoFit/>
          </a:bodyPr>
          <a:lstStyle/>
          <a:p>
            <a:pPr defTabSz="363538">
              <a:tabLst>
                <a:tab pos="903288" algn="l"/>
                <a:tab pos="1077913" algn="l"/>
              </a:tabLst>
            </a:pPr>
            <a:r>
              <a:rPr lang="fr-FR" sz="2400" b="1" cap="small" dirty="0">
                <a:solidFill>
                  <a:srgbClr val="FFFFFF"/>
                </a:solidFill>
              </a:rPr>
              <a:t>Programmation sensible à la nutrition </a:t>
            </a:r>
          </a:p>
        </p:txBody>
      </p:sp>
      <p:sp>
        <p:nvSpPr>
          <p:cNvPr id="11" name="Espace réservé du contenu 2"/>
          <p:cNvSpPr>
            <a:spLocks noGrp="1"/>
          </p:cNvSpPr>
          <p:nvPr>
            <p:ph idx="1"/>
          </p:nvPr>
        </p:nvSpPr>
        <p:spPr>
          <a:xfrm>
            <a:off x="583840" y="1543050"/>
            <a:ext cx="8115300" cy="4152900"/>
          </a:xfrm>
        </p:spPr>
        <p:txBody>
          <a:bodyPr>
            <a:noAutofit/>
          </a:bodyPr>
          <a:lstStyle/>
          <a:p>
            <a:r>
              <a:rPr lang="fr-FR" sz="2400" b="1" dirty="0">
                <a:solidFill>
                  <a:schemeClr val="accent6">
                    <a:lumMod val="50000"/>
                  </a:schemeClr>
                </a:solidFill>
              </a:rPr>
              <a:t>Secteurs complémentaires </a:t>
            </a:r>
            <a:r>
              <a:rPr lang="fr-FR" sz="2400" dirty="0">
                <a:solidFill>
                  <a:schemeClr val="accent6">
                    <a:lumMod val="50000"/>
                  </a:schemeClr>
                </a:solidFill>
              </a:rPr>
              <a:t>qui cherchent à améliorer les déterminants sous-jacents et fondamentaux de la </a:t>
            </a:r>
            <a:r>
              <a:rPr lang="fr-FR" sz="2400" dirty="0" smtClean="0">
                <a:solidFill>
                  <a:schemeClr val="accent6">
                    <a:lumMod val="50000"/>
                  </a:schemeClr>
                </a:solidFill>
              </a:rPr>
              <a:t>malnutrition</a:t>
            </a:r>
            <a:endParaRPr lang="fr-FR" sz="2400" dirty="0">
              <a:solidFill>
                <a:schemeClr val="accent6">
                  <a:lumMod val="50000"/>
                </a:schemeClr>
              </a:solidFill>
            </a:endParaRPr>
          </a:p>
          <a:p>
            <a:r>
              <a:rPr lang="fr-FR" sz="2400" b="1" dirty="0">
                <a:solidFill>
                  <a:schemeClr val="accent1">
                    <a:lumMod val="50000"/>
                  </a:schemeClr>
                </a:solidFill>
              </a:rPr>
              <a:t>Analyse du contexte </a:t>
            </a:r>
            <a:r>
              <a:rPr lang="fr-FR" sz="2400" dirty="0">
                <a:solidFill>
                  <a:schemeClr val="accent1">
                    <a:lumMod val="50000"/>
                  </a:schemeClr>
                </a:solidFill>
              </a:rPr>
              <a:t>pour comprendre ces déterminants et les problématiques </a:t>
            </a:r>
            <a:r>
              <a:rPr lang="fr-FR" sz="2400" dirty="0" smtClean="0">
                <a:solidFill>
                  <a:schemeClr val="accent1">
                    <a:lumMod val="50000"/>
                  </a:schemeClr>
                </a:solidFill>
              </a:rPr>
              <a:t>transversales</a:t>
            </a:r>
            <a:endParaRPr lang="fr-FR" sz="2400" b="1" dirty="0">
              <a:solidFill>
                <a:schemeClr val="accent1">
                  <a:lumMod val="50000"/>
                </a:schemeClr>
              </a:solidFill>
            </a:endParaRPr>
          </a:p>
          <a:p>
            <a:r>
              <a:rPr lang="fr-FR" sz="2400" b="1" dirty="0">
                <a:solidFill>
                  <a:schemeClr val="accent1">
                    <a:lumMod val="75000"/>
                  </a:schemeClr>
                </a:solidFill>
              </a:rPr>
              <a:t>Objectifs</a:t>
            </a:r>
            <a:r>
              <a:rPr lang="fr-FR" sz="2400" dirty="0">
                <a:solidFill>
                  <a:schemeClr val="accent1">
                    <a:lumMod val="75000"/>
                  </a:schemeClr>
                </a:solidFill>
              </a:rPr>
              <a:t> et </a:t>
            </a:r>
            <a:r>
              <a:rPr lang="fr-FR" sz="2400" b="1" dirty="0">
                <a:solidFill>
                  <a:schemeClr val="accent1">
                    <a:lumMod val="75000"/>
                  </a:schemeClr>
                </a:solidFill>
              </a:rPr>
              <a:t>indicateurs</a:t>
            </a:r>
            <a:r>
              <a:rPr lang="fr-FR" sz="2400" dirty="0">
                <a:solidFill>
                  <a:schemeClr val="accent1">
                    <a:lumMod val="75000"/>
                  </a:schemeClr>
                </a:solidFill>
              </a:rPr>
              <a:t> de nutrition explicites dès la conception et pendant tout le cycle du </a:t>
            </a:r>
            <a:r>
              <a:rPr lang="fr-FR" sz="2400" dirty="0" smtClean="0">
                <a:solidFill>
                  <a:schemeClr val="accent1">
                    <a:lumMod val="75000"/>
                  </a:schemeClr>
                </a:solidFill>
              </a:rPr>
              <a:t>programme</a:t>
            </a:r>
            <a:endParaRPr lang="fr-FR" sz="2400" dirty="0">
              <a:solidFill>
                <a:schemeClr val="accent1">
                  <a:lumMod val="75000"/>
                </a:schemeClr>
              </a:solidFill>
            </a:endParaRPr>
          </a:p>
          <a:p>
            <a:r>
              <a:rPr lang="fr-FR" sz="2400" b="1" dirty="0">
                <a:solidFill>
                  <a:schemeClr val="accent2">
                    <a:lumMod val="50000"/>
                  </a:schemeClr>
                </a:solidFill>
              </a:rPr>
              <a:t>Ciblage</a:t>
            </a:r>
            <a:r>
              <a:rPr lang="fr-FR" sz="2400" dirty="0">
                <a:solidFill>
                  <a:schemeClr val="accent2">
                    <a:lumMod val="50000"/>
                  </a:schemeClr>
                </a:solidFill>
              </a:rPr>
              <a:t> et </a:t>
            </a:r>
            <a:r>
              <a:rPr lang="fr-FR" sz="2400" b="1" dirty="0">
                <a:solidFill>
                  <a:schemeClr val="accent2">
                    <a:lumMod val="50000"/>
                  </a:schemeClr>
                </a:solidFill>
              </a:rPr>
              <a:t>approches </a:t>
            </a:r>
            <a:r>
              <a:rPr lang="fr-FR" sz="2400" b="1" dirty="0" smtClean="0">
                <a:solidFill>
                  <a:schemeClr val="accent2">
                    <a:lumMod val="50000"/>
                  </a:schemeClr>
                </a:solidFill>
              </a:rPr>
              <a:t>participatives</a:t>
            </a:r>
            <a:endParaRPr lang="fr-FR" sz="2400" b="1" dirty="0">
              <a:solidFill>
                <a:schemeClr val="accent2">
                  <a:lumMod val="50000"/>
                </a:schemeClr>
              </a:solidFill>
            </a:endParaRPr>
          </a:p>
          <a:p>
            <a:r>
              <a:rPr lang="fr-FR" sz="2400" dirty="0">
                <a:solidFill>
                  <a:schemeClr val="accent6">
                    <a:lumMod val="50000"/>
                  </a:schemeClr>
                </a:solidFill>
              </a:rPr>
              <a:t>Planification </a:t>
            </a:r>
            <a:r>
              <a:rPr lang="fr-FR" sz="2400" b="1" dirty="0">
                <a:solidFill>
                  <a:schemeClr val="accent6">
                    <a:lumMod val="50000"/>
                  </a:schemeClr>
                </a:solidFill>
              </a:rPr>
              <a:t>conjointe,</a:t>
            </a:r>
            <a:r>
              <a:rPr lang="fr-FR" sz="2400" dirty="0">
                <a:solidFill>
                  <a:schemeClr val="accent6">
                    <a:lumMod val="50000"/>
                  </a:schemeClr>
                </a:solidFill>
              </a:rPr>
              <a:t> entre secteurs et entre </a:t>
            </a:r>
            <a:r>
              <a:rPr lang="fr-FR" sz="2400" dirty="0" smtClean="0">
                <a:solidFill>
                  <a:schemeClr val="accent6">
                    <a:lumMod val="50000"/>
                  </a:schemeClr>
                </a:solidFill>
              </a:rPr>
              <a:t>partenaires</a:t>
            </a:r>
            <a:endParaRPr lang="fr-FR" sz="2400" dirty="0">
              <a:solidFill>
                <a:schemeClr val="accent6">
                  <a:lumMod val="50000"/>
                </a:schemeClr>
              </a:solidFill>
            </a:endParaRPr>
          </a:p>
        </p:txBody>
      </p:sp>
    </p:spTree>
    <p:extLst>
      <p:ext uri="{BB962C8B-B14F-4D97-AF65-F5344CB8AC3E}">
        <p14:creationId xmlns:p14="http://schemas.microsoft.com/office/powerpoint/2010/main" val="103068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Effect transition="in" filter="wipe(left)">
                                      <p:cBhvr>
                                        <p:cTn id="19" dur="500"/>
                                        <p:tgtEl>
                                          <p:spTgt spid="11">
                                            <p:txEl>
                                              <p:pRg st="1" end="1"/>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animEffect transition="in" filter="wipe(left)">
                                      <p:cBhvr>
                                        <p:cTn id="23" dur="500"/>
                                        <p:tgtEl>
                                          <p:spTgt spid="11">
                                            <p:txEl>
                                              <p:pRg st="2" end="2"/>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3" end="3"/>
                                            </p:txEl>
                                          </p:spTgt>
                                        </p:tgtEl>
                                        <p:attrNameLst>
                                          <p:attrName>style.visibility</p:attrName>
                                        </p:attrNameLst>
                                      </p:cBhvr>
                                      <p:to>
                                        <p:strVal val="visible"/>
                                      </p:to>
                                    </p:set>
                                    <p:animEffect transition="in" filter="wipe(left)">
                                      <p:cBhvr>
                                        <p:cTn id="27" dur="500"/>
                                        <p:tgtEl>
                                          <p:spTgt spid="11">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wipe(left)">
                                      <p:cBhvr>
                                        <p:cTn id="31"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6</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6</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Objectifs de la session</a:t>
            </a: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99" y="1110525"/>
            <a:ext cx="8863602" cy="4953010"/>
          </a:xfrm>
          <a:prstGeom prst="rect">
            <a:avLst/>
          </a:prstGeom>
        </p:spPr>
      </p:pic>
    </p:spTree>
    <p:extLst>
      <p:ext uri="{BB962C8B-B14F-4D97-AF65-F5344CB8AC3E}">
        <p14:creationId xmlns:p14="http://schemas.microsoft.com/office/powerpoint/2010/main" val="88448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098" y="3219522"/>
            <a:ext cx="6814120" cy="3129188"/>
          </a:xfrm>
          <a:prstGeom prst="rect">
            <a:avLst/>
          </a:prstGeom>
        </p:spPr>
      </p:pic>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7</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7</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2879"/>
            <a:ext cx="4787677" cy="523220"/>
          </a:xfrm>
          <a:prstGeom prst="rect">
            <a:avLst/>
          </a:prstGeom>
          <a:noFill/>
        </p:spPr>
        <p:txBody>
          <a:bodyPr wrap="square" rtlCol="0">
            <a:spAutoFit/>
          </a:bodyPr>
          <a:lstStyle/>
          <a:p>
            <a:pPr defTabSz="363538">
              <a:tabLst>
                <a:tab pos="903288" algn="l"/>
                <a:tab pos="1077913" algn="l"/>
              </a:tabLst>
            </a:pPr>
            <a:r>
              <a:rPr lang="fr-FR" sz="2800" b="1" cap="small" dirty="0">
                <a:solidFill>
                  <a:srgbClr val="FFFFFF"/>
                </a:solidFill>
              </a:rPr>
              <a:t>Coordination et partenariats</a:t>
            </a:r>
          </a:p>
        </p:txBody>
      </p:sp>
      <p:sp>
        <p:nvSpPr>
          <p:cNvPr id="11" name="Espace réservé du contenu 4"/>
          <p:cNvSpPr>
            <a:spLocks noGrp="1"/>
          </p:cNvSpPr>
          <p:nvPr>
            <p:ph idx="1"/>
          </p:nvPr>
        </p:nvSpPr>
        <p:spPr>
          <a:xfrm>
            <a:off x="203348" y="1295105"/>
            <a:ext cx="8185076" cy="4468281"/>
          </a:xfrm>
        </p:spPr>
        <p:txBody>
          <a:bodyPr>
            <a:normAutofit/>
          </a:bodyPr>
          <a:lstStyle/>
          <a:p>
            <a:r>
              <a:rPr lang="fr-FR" sz="2400" b="1" dirty="0">
                <a:solidFill>
                  <a:schemeClr val="accent4">
                    <a:lumMod val="50000"/>
                  </a:schemeClr>
                </a:solidFill>
              </a:rPr>
              <a:t>Alignement</a:t>
            </a:r>
            <a:r>
              <a:rPr lang="fr-FR" sz="2400" dirty="0">
                <a:solidFill>
                  <a:schemeClr val="accent4">
                    <a:lumMod val="50000"/>
                  </a:schemeClr>
                </a:solidFill>
              </a:rPr>
              <a:t> sur les stratégies et les plans d’action nationaux en matière de nutrition et sécurité nutritionnelle. </a:t>
            </a:r>
          </a:p>
          <a:p>
            <a:r>
              <a:rPr lang="fr-FR" sz="2400" b="1" dirty="0">
                <a:solidFill>
                  <a:schemeClr val="accent1">
                    <a:lumMod val="75000"/>
                  </a:schemeClr>
                </a:solidFill>
              </a:rPr>
              <a:t>Planification conjointe </a:t>
            </a:r>
            <a:r>
              <a:rPr lang="fr-FR" sz="2400" dirty="0">
                <a:solidFill>
                  <a:schemeClr val="accent1">
                    <a:lumMod val="75000"/>
                  </a:schemeClr>
                </a:solidFill>
              </a:rPr>
              <a:t>et recherche de </a:t>
            </a:r>
            <a:r>
              <a:rPr lang="fr-FR" sz="2400" b="1" dirty="0">
                <a:solidFill>
                  <a:schemeClr val="accent1">
                    <a:lumMod val="75000"/>
                  </a:schemeClr>
                </a:solidFill>
              </a:rPr>
              <a:t>synergies et complémentarité </a:t>
            </a:r>
            <a:r>
              <a:rPr lang="fr-FR" sz="2400" dirty="0">
                <a:solidFill>
                  <a:schemeClr val="accent1">
                    <a:lumMod val="75000"/>
                  </a:schemeClr>
                </a:solidFill>
              </a:rPr>
              <a:t>entre secteurs et entre partenaires : </a:t>
            </a:r>
          </a:p>
          <a:p>
            <a:pPr lvl="1"/>
            <a:r>
              <a:rPr lang="fr-FR" sz="2400" b="1" i="1" dirty="0">
                <a:solidFill>
                  <a:schemeClr val="accent6">
                    <a:lumMod val="50000"/>
                  </a:schemeClr>
                </a:solidFill>
              </a:rPr>
              <a:t>Gouvernement, </a:t>
            </a:r>
            <a:r>
              <a:rPr lang="fr-FR" sz="2400" b="1" i="1" dirty="0" smtClean="0">
                <a:solidFill>
                  <a:schemeClr val="accent6">
                    <a:lumMod val="50000"/>
                  </a:schemeClr>
                </a:solidFill>
              </a:rPr>
              <a:t>partenaires </a:t>
            </a:r>
            <a:r>
              <a:rPr lang="fr-FR" sz="2400" b="1" i="1" dirty="0">
                <a:solidFill>
                  <a:schemeClr val="accent6">
                    <a:lumMod val="50000"/>
                  </a:schemeClr>
                </a:solidFill>
              </a:rPr>
              <a:t>au développement, secteur privé et organisations de la société civiles, et les propres communautés : elles sont un élément essentiel pour le succès des programmes</a:t>
            </a:r>
          </a:p>
        </p:txBody>
      </p:sp>
    </p:spTree>
    <p:extLst>
      <p:ext uri="{BB962C8B-B14F-4D97-AF65-F5344CB8AC3E}">
        <p14:creationId xmlns:p14="http://schemas.microsoft.com/office/powerpoint/2010/main" val="317490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wipe(left)">
                                      <p:cBhvr>
                                        <p:cTn id="19" dur="500"/>
                                        <p:tgtEl>
                                          <p:spTgt spid="11">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wipe(left)">
                                      <p:cBhvr>
                                        <p:cTn id="23" dur="500"/>
                                        <p:tgtEl>
                                          <p:spTgt spid="11">
                                            <p:txEl>
                                              <p:pRg st="1" end="1"/>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left)">
                                      <p:cBhvr>
                                        <p:cTn id="2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8</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8</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42079"/>
            <a:ext cx="4787677" cy="707886"/>
          </a:xfrm>
          <a:prstGeom prst="rect">
            <a:avLst/>
          </a:prstGeom>
          <a:noFill/>
        </p:spPr>
        <p:txBody>
          <a:bodyPr wrap="square" rtlCol="0">
            <a:spAutoFit/>
          </a:bodyPr>
          <a:lstStyle/>
          <a:p>
            <a:pPr defTabSz="363538">
              <a:tabLst>
                <a:tab pos="903288" algn="l"/>
                <a:tab pos="1077913" algn="l"/>
              </a:tabLst>
            </a:pPr>
            <a:r>
              <a:rPr lang="fr-FR" sz="2000" b="1" cap="small" dirty="0">
                <a:solidFill>
                  <a:srgbClr val="FFFFFF"/>
                </a:solidFill>
              </a:rPr>
              <a:t>Contribution des différents secteurs à l’amélioration de la nutrition</a:t>
            </a:r>
          </a:p>
        </p:txBody>
      </p:sp>
      <p:sp>
        <p:nvSpPr>
          <p:cNvPr id="11" name="Title 3">
            <a:extLst>
              <a:ext uri="{FF2B5EF4-FFF2-40B4-BE49-F238E27FC236}">
                <a16:creationId xmlns:a16="http://schemas.microsoft.com/office/drawing/2014/main" xmlns="" id="{9E829A57-3A24-2448-90FC-4ACA07433B55}"/>
              </a:ext>
            </a:extLst>
          </p:cNvPr>
          <p:cNvSpPr>
            <a:spLocks noGrp="1"/>
          </p:cNvSpPr>
          <p:nvPr>
            <p:ph type="title"/>
          </p:nvPr>
        </p:nvSpPr>
        <p:spPr>
          <a:xfrm>
            <a:off x="362062" y="2009219"/>
            <a:ext cx="4227512" cy="2852737"/>
          </a:xfrm>
        </p:spPr>
        <p:txBody>
          <a:bodyPr>
            <a:normAutofit/>
          </a:bodyPr>
          <a:lstStyle/>
          <a:p>
            <a:pPr algn="l"/>
            <a:r>
              <a:rPr lang="fr-FR" dirty="0">
                <a:solidFill>
                  <a:schemeClr val="accent1">
                    <a:lumMod val="50000"/>
                  </a:schemeClr>
                </a:solidFill>
              </a:rPr>
              <a:t>Contribution des différents secteurs à l’amélioration de la nutrition</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0204" y="1066800"/>
            <a:ext cx="3328220" cy="4992330"/>
          </a:xfrm>
          <a:prstGeom prst="rect">
            <a:avLst/>
          </a:prstGeom>
        </p:spPr>
      </p:pic>
    </p:spTree>
    <p:extLst>
      <p:ext uri="{BB962C8B-B14F-4D97-AF65-F5344CB8AC3E}">
        <p14:creationId xmlns:p14="http://schemas.microsoft.com/office/powerpoint/2010/main" val="347680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02C702AE-1502-43AE-8DBA-2BCAD3408EF2}" type="slidenum">
              <a:rPr lang="fr-FR" smtClean="0">
                <a:solidFill>
                  <a:srgbClr val="FFFFFF"/>
                </a:solidFill>
              </a:rPr>
              <a:pPr/>
              <a:t>9</a:t>
            </a:fld>
            <a:endParaRPr lang="fr-FR">
              <a:solidFill>
                <a:srgbClr val="FFFFFF"/>
              </a:solidFill>
            </a:endParaRPr>
          </a:p>
        </p:txBody>
      </p:sp>
      <p:sp>
        <p:nvSpPr>
          <p:cNvPr id="7" name="Espace réservé du numéro de diapositive 3">
            <a:extLst>
              <a:ext uri="{FF2B5EF4-FFF2-40B4-BE49-F238E27FC236}">
                <a16:creationId xmlns="" xmlns:a16="http://schemas.microsoft.com/office/drawing/2014/main" id="{BC6DABDC-D11D-4D1A-8A6B-2B1A7884AB07}"/>
              </a:ext>
            </a:extLst>
          </p:cNvPr>
          <p:cNvSpPr txBox="1">
            <a:spLocks/>
          </p:cNvSpPr>
          <p:nvPr/>
        </p:nvSpPr>
        <p:spPr>
          <a:xfrm>
            <a:off x="8388424" y="6453336"/>
            <a:ext cx="621432"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C702AE-1502-43AE-8DBA-2BCAD3408EF2}" type="slidenum">
              <a:rPr lang="fr-FR" smtClean="0">
                <a:solidFill>
                  <a:srgbClr val="FFFFFF"/>
                </a:solidFill>
              </a:rPr>
              <a:pPr/>
              <a:t>9</a:t>
            </a:fld>
            <a:endParaRPr lang="fr-FR">
              <a:solidFill>
                <a:srgbClr val="FFFFFF"/>
              </a:solidFill>
            </a:endParaRPr>
          </a:p>
        </p:txBody>
      </p:sp>
      <p:grpSp>
        <p:nvGrpSpPr>
          <p:cNvPr id="12" name="Groupe 11"/>
          <p:cNvGrpSpPr/>
          <p:nvPr/>
        </p:nvGrpSpPr>
        <p:grpSpPr>
          <a:xfrm>
            <a:off x="6983413" y="0"/>
            <a:ext cx="2190482" cy="720725"/>
            <a:chOff x="6983413" y="0"/>
            <a:chExt cx="2190482" cy="720725"/>
          </a:xfrm>
        </p:grpSpPr>
        <p:grpSp>
          <p:nvGrpSpPr>
            <p:cNvPr id="14" name="Group 4"/>
            <p:cNvGrpSpPr>
              <a:grpSpLocks noChangeAspect="1"/>
            </p:cNvGrpSpPr>
            <p:nvPr/>
          </p:nvGrpSpPr>
          <p:grpSpPr bwMode="auto">
            <a:xfrm>
              <a:off x="6983413" y="0"/>
              <a:ext cx="2160587" cy="720725"/>
              <a:chOff x="4399" y="0"/>
              <a:chExt cx="1361" cy="454"/>
            </a:xfrm>
          </p:grpSpPr>
          <p:sp>
            <p:nvSpPr>
              <p:cNvPr id="16" name="AutoShape 3"/>
              <p:cNvSpPr>
                <a:spLocks noChangeAspect="1" noChangeArrowheads="1" noTextEdit="1"/>
              </p:cNvSpPr>
              <p:nvPr/>
            </p:nvSpPr>
            <p:spPr bwMode="auto">
              <a:xfrm>
                <a:off x="4399" y="0"/>
                <a:ext cx="1361"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solidFill>
                    <a:srgbClr val="575757"/>
                  </a:solidFill>
                </a:endParaRPr>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9" y="4"/>
                <a:ext cx="681"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Imag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3706" y="3176"/>
              <a:ext cx="1110189" cy="715991"/>
            </a:xfrm>
            <a:prstGeom prst="rect">
              <a:avLst/>
            </a:prstGeom>
          </p:spPr>
        </p:pic>
      </p:grpSp>
      <p:sp>
        <p:nvSpPr>
          <p:cNvPr id="13" name="ZoneTexte 12"/>
          <p:cNvSpPr txBox="1"/>
          <p:nvPr/>
        </p:nvSpPr>
        <p:spPr>
          <a:xfrm>
            <a:off x="2195736" y="9059"/>
            <a:ext cx="4787677" cy="707886"/>
          </a:xfrm>
          <a:prstGeom prst="rect">
            <a:avLst/>
          </a:prstGeom>
          <a:noFill/>
        </p:spPr>
        <p:txBody>
          <a:bodyPr wrap="square" rtlCol="0">
            <a:spAutoFit/>
          </a:bodyPr>
          <a:lstStyle/>
          <a:p>
            <a:pPr defTabSz="363538">
              <a:tabLst>
                <a:tab pos="903288" algn="l"/>
                <a:tab pos="1077913" algn="l"/>
              </a:tabLst>
            </a:pPr>
            <a:r>
              <a:rPr lang="fr-FR" sz="2000" b="1" cap="small" dirty="0" smtClean="0">
                <a:solidFill>
                  <a:srgbClr val="FFFFFF"/>
                </a:solidFill>
              </a:rPr>
              <a:t>Secteurs de la Santé </a:t>
            </a:r>
            <a:r>
              <a:rPr lang="fr-FR" sz="2000" b="1" cap="small" dirty="0">
                <a:solidFill>
                  <a:srgbClr val="FFFFFF"/>
                </a:solidFill>
              </a:rPr>
              <a:t>et </a:t>
            </a:r>
            <a:r>
              <a:rPr lang="fr-FR" sz="2000" b="1" cap="small" dirty="0" smtClean="0">
                <a:solidFill>
                  <a:srgbClr val="FFFFFF"/>
                </a:solidFill>
              </a:rPr>
              <a:t>de l’Eau</a:t>
            </a:r>
            <a:r>
              <a:rPr lang="fr-FR" sz="2000" b="1" cap="small" dirty="0">
                <a:solidFill>
                  <a:srgbClr val="FFFFFF"/>
                </a:solidFill>
              </a:rPr>
              <a:t>, Hygiène et assainissement (</a:t>
            </a:r>
            <a:r>
              <a:rPr lang="fr-FR" sz="2000" b="1" cap="small" dirty="0" smtClean="0">
                <a:solidFill>
                  <a:srgbClr val="FFFFFF"/>
                </a:solidFill>
              </a:rPr>
              <a:t>EHA)</a:t>
            </a:r>
            <a:endParaRPr lang="fr-FR" sz="2000" b="1" cap="small" dirty="0">
              <a:solidFill>
                <a:srgbClr val="FFFFFF"/>
              </a:solidFill>
            </a:endParaRPr>
          </a:p>
        </p:txBody>
      </p:sp>
      <p:sp>
        <p:nvSpPr>
          <p:cNvPr id="11" name="Text Placeholder 4">
            <a:extLst>
              <a:ext uri="{FF2B5EF4-FFF2-40B4-BE49-F238E27FC236}">
                <a16:creationId xmlns:a16="http://schemas.microsoft.com/office/drawing/2014/main" xmlns="" id="{34703421-341C-1740-B4B3-166C3AA6288F}"/>
              </a:ext>
            </a:extLst>
          </p:cNvPr>
          <p:cNvSpPr>
            <a:spLocks noGrp="1"/>
          </p:cNvSpPr>
          <p:nvPr>
            <p:ph idx="1"/>
          </p:nvPr>
        </p:nvSpPr>
        <p:spPr>
          <a:xfrm>
            <a:off x="501724" y="3538673"/>
            <a:ext cx="8508132" cy="1515928"/>
          </a:xfrm>
        </p:spPr>
        <p:txBody>
          <a:bodyPr>
            <a:normAutofit/>
          </a:bodyPr>
          <a:lstStyle/>
          <a:p>
            <a:pPr marL="0" indent="0">
              <a:buNone/>
            </a:pPr>
            <a:r>
              <a:rPr lang="fr-FR" sz="2700" b="1" i="1" dirty="0" smtClean="0"/>
              <a:t>1</a:t>
            </a:r>
            <a:r>
              <a:rPr lang="fr-FR" sz="2700" b="1" i="1" dirty="0"/>
              <a:t>. Discuter du lien entre ce secteur et la nutrition</a:t>
            </a:r>
          </a:p>
          <a:p>
            <a:pPr marL="0" indent="0">
              <a:buNone/>
            </a:pPr>
            <a:r>
              <a:rPr lang="fr-FR" sz="2700" b="1" i="1" dirty="0"/>
              <a:t>2. Identifier des opportunités pour rendre les actions de ce secteur sensibles à la nutrition.</a:t>
            </a:r>
          </a:p>
        </p:txBody>
      </p:sp>
      <p:sp>
        <p:nvSpPr>
          <p:cNvPr id="18" name="TextBox 3">
            <a:extLst>
              <a:ext uri="{FF2B5EF4-FFF2-40B4-BE49-F238E27FC236}">
                <a16:creationId xmlns:a16="http://schemas.microsoft.com/office/drawing/2014/main" xmlns="" id="{816193DE-5930-504A-A56F-03A32DC6381E}"/>
              </a:ext>
            </a:extLst>
          </p:cNvPr>
          <p:cNvSpPr txBox="1"/>
          <p:nvPr/>
        </p:nvSpPr>
        <p:spPr>
          <a:xfrm rot="20001251">
            <a:off x="232682" y="5569301"/>
            <a:ext cx="1651000" cy="369332"/>
          </a:xfrm>
          <a:prstGeom prst="rect">
            <a:avLst/>
          </a:prstGeom>
          <a:solidFill>
            <a:srgbClr val="C00000"/>
          </a:solidFill>
        </p:spPr>
        <p:txBody>
          <a:bodyPr wrap="square" rtlCol="0">
            <a:spAutoFit/>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chemeClr val="bg1"/>
                </a:solidFill>
              </a:rPr>
              <a:t>OPTIONNEL</a:t>
            </a: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182" y="1289186"/>
            <a:ext cx="987554" cy="987554"/>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6152" y="1289186"/>
            <a:ext cx="987554" cy="987554"/>
          </a:xfrm>
          <a:prstGeom prst="rect">
            <a:avLst/>
          </a:prstGeom>
        </p:spPr>
      </p:pic>
      <p:sp>
        <p:nvSpPr>
          <p:cNvPr id="8" name="ZoneTexte 7"/>
          <p:cNvSpPr txBox="1"/>
          <p:nvPr/>
        </p:nvSpPr>
        <p:spPr>
          <a:xfrm>
            <a:off x="418484" y="2351740"/>
            <a:ext cx="2266950" cy="400110"/>
          </a:xfrm>
          <a:prstGeom prst="rect">
            <a:avLst/>
          </a:prstGeom>
          <a:noFill/>
        </p:spPr>
        <p:txBody>
          <a:bodyPr wrap="square" rtlCol="0">
            <a:spAutoFit/>
          </a:bodyPr>
          <a:lstStyle/>
          <a:p>
            <a:pPr algn="ctr"/>
            <a:r>
              <a:rPr lang="fr-FR" sz="2000" b="1" dirty="0" smtClean="0"/>
              <a:t>EAU</a:t>
            </a:r>
            <a:endParaRPr lang="fr-FR" sz="2000" b="1" dirty="0"/>
          </a:p>
        </p:txBody>
      </p:sp>
      <p:sp>
        <p:nvSpPr>
          <p:cNvPr id="10" name="ZoneTexte 9"/>
          <p:cNvSpPr txBox="1"/>
          <p:nvPr/>
        </p:nvSpPr>
        <p:spPr>
          <a:xfrm>
            <a:off x="6867423" y="2351740"/>
            <a:ext cx="1405011" cy="400110"/>
          </a:xfrm>
          <a:prstGeom prst="rect">
            <a:avLst/>
          </a:prstGeom>
          <a:noFill/>
        </p:spPr>
        <p:txBody>
          <a:bodyPr wrap="square" rtlCol="0">
            <a:spAutoFit/>
          </a:bodyPr>
          <a:lstStyle/>
          <a:p>
            <a:pPr algn="ctr"/>
            <a:r>
              <a:rPr lang="fr-FR" sz="2000" b="1" dirty="0" smtClean="0"/>
              <a:t>SANTE</a:t>
            </a:r>
            <a:endParaRPr lang="fr-FR" sz="2000" b="1" dirty="0"/>
          </a:p>
        </p:txBody>
      </p:sp>
    </p:spTree>
    <p:extLst>
      <p:ext uri="{BB962C8B-B14F-4D97-AF65-F5344CB8AC3E}">
        <p14:creationId xmlns:p14="http://schemas.microsoft.com/office/powerpoint/2010/main" val="306680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1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èm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NIPN">
      <a:dk1>
        <a:srgbClr val="575757"/>
      </a:dk1>
      <a:lt1>
        <a:srgbClr val="FFFFFF"/>
      </a:lt1>
      <a:dk2>
        <a:srgbClr val="36C1C2"/>
      </a:dk2>
      <a:lt2>
        <a:srgbClr val="FFFFFF"/>
      </a:lt2>
      <a:accent1>
        <a:srgbClr val="0081AE"/>
      </a:accent1>
      <a:accent2>
        <a:srgbClr val="86C286"/>
      </a:accent2>
      <a:accent3>
        <a:srgbClr val="34AE8D"/>
      </a:accent3>
      <a:accent4>
        <a:srgbClr val="0081AE"/>
      </a:accent4>
      <a:accent5>
        <a:srgbClr val="36C1C2"/>
      </a:accent5>
      <a:accent6>
        <a:srgbClr val="DADC4B"/>
      </a:accent6>
      <a:hlink>
        <a:srgbClr val="34AE8D"/>
      </a:hlink>
      <a:folHlink>
        <a:srgbClr val="34AE8D"/>
      </a:folHlink>
    </a:clrScheme>
    <a:fontScheme name="NIP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4452</TotalTime>
  <Words>5583</Words>
  <Application>Microsoft Office PowerPoint</Application>
  <PresentationFormat>Affichage à l'écran (4:3)</PresentationFormat>
  <Paragraphs>949</Paragraphs>
  <Slides>49</Slides>
  <Notes>49</Notes>
  <HiddenSlides>0</HiddenSlides>
  <MMClips>0</MMClips>
  <ScaleCrop>false</ScaleCrop>
  <HeadingPairs>
    <vt:vector size="6" baseType="variant">
      <vt:variant>
        <vt:lpstr>Polices utilisées</vt:lpstr>
      </vt:variant>
      <vt:variant>
        <vt:i4>9</vt:i4>
      </vt:variant>
      <vt:variant>
        <vt:lpstr>Thème</vt:lpstr>
      </vt:variant>
      <vt:variant>
        <vt:i4>3</vt:i4>
      </vt:variant>
      <vt:variant>
        <vt:lpstr>Titres des diapositives</vt:lpstr>
      </vt:variant>
      <vt:variant>
        <vt:i4>49</vt:i4>
      </vt:variant>
    </vt:vector>
  </HeadingPairs>
  <TitlesOfParts>
    <vt:vector size="61" baseType="lpstr">
      <vt:lpstr>Arial</vt:lpstr>
      <vt:lpstr>Calibri</vt:lpstr>
      <vt:lpstr>Calibri Light</vt:lpstr>
      <vt:lpstr>Cambria</vt:lpstr>
      <vt:lpstr>Courier New</vt:lpstr>
      <vt:lpstr>Trebuchet MS</vt:lpstr>
      <vt:lpstr>Wingdings</vt:lpstr>
      <vt:lpstr>Wingdings 2</vt:lpstr>
      <vt:lpstr>Wingdings 3</vt:lpstr>
      <vt:lpstr>1_Thème Office</vt:lpstr>
      <vt:lpstr>Office Theme</vt:lpstr>
      <vt:lpstr>2_Thème Office</vt:lpstr>
      <vt:lpstr>Interventions et approches sensibles à nutrition</vt:lpstr>
      <vt:lpstr>Présentation PowerPoint</vt:lpstr>
      <vt:lpstr>Présentation PowerPoint</vt:lpstr>
      <vt:lpstr>Présentation PowerPoint</vt:lpstr>
      <vt:lpstr>Présentation PowerPoint</vt:lpstr>
      <vt:lpstr>Présentation PowerPoint</vt:lpstr>
      <vt:lpstr>Présentation PowerPoint</vt:lpstr>
      <vt:lpstr>Contribution des différents secteurs à l’amélioration de la nutrition</vt:lpstr>
      <vt:lpstr>Présentation PowerPoint</vt:lpstr>
      <vt:lpstr>Les maladies, le système sanitaire et la nutrition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système alimentaire et la nutrition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Interventions sensibles à la nutrition en pratique</vt:lpstr>
      <vt:lpstr>Présentation PowerPoint</vt:lpstr>
      <vt:lpstr>Présentation PowerPoint</vt:lpstr>
      <vt:lpstr>Présentation PowerPoint</vt:lpstr>
      <vt:lpstr>Amélioration des performances scolaires à travers la nutrition….</vt:lpstr>
      <vt:lpstr>Présentation PowerPoint</vt:lpstr>
      <vt:lpstr>Présentation PowerPoint</vt:lpstr>
      <vt:lpstr>Présentation PowerPoint</vt:lpstr>
      <vt:lpstr>Présentation PowerPoint</vt:lpstr>
      <vt:lpstr>Protection sociale et nutrition</vt:lpstr>
      <vt:lpstr>Présentation PowerPoint</vt:lpstr>
      <vt:lpstr>Présentation PowerPoint</vt:lpstr>
      <vt:lpstr>Présentation PowerPoint</vt:lpstr>
      <vt:lpstr>Autonomisation des femmes et égalité des sexes</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Formation en nutrition</dc:title>
  <dc:creator>Saboya Montserrat</dc:creator>
  <cp:lastModifiedBy>USER</cp:lastModifiedBy>
  <cp:revision>395</cp:revision>
  <cp:lastPrinted>2020-07-13T17:16:00Z</cp:lastPrinted>
  <dcterms:created xsi:type="dcterms:W3CDTF">2020-04-04T09:56:18Z</dcterms:created>
  <dcterms:modified xsi:type="dcterms:W3CDTF">2021-02-14T15:45:47Z</dcterms:modified>
</cp:coreProperties>
</file>